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9" r:id="rId2"/>
    <p:sldId id="256" r:id="rId3"/>
    <p:sldId id="257" r:id="rId4"/>
    <p:sldId id="258" r:id="rId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2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4" d="100"/>
          <a:sy n="114" d="100"/>
        </p:scale>
        <p:origin x="43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473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1페이지는 공식 양식이므로 표 구조·문구를 변경하지 말고 빈칸만 채워 주세요. 참가 분야는 중복 지원이 불가하며 1개만 체크합니다.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8073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1페이지는 공식 양식이므로 표 구조·문구를 변경하지 말고 빈칸만 채워 주세요. 참가 분야는 중복 지원이 불가하며 1개만 체크합니다.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자유 양식이지만 평가항목(주제적합성·구체성·실현가능성·지속가능성·성과목표)이 그대로 평가 기준이므로 항목별로 빠짐없이 작성하는 것이 유리합니다.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사업실증비는 최대 3천만원 규모, 선지출 후정산 원칙. 협약기간(7~11월 예정) 내 집행분만 인정됩니다.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274320"/>
            <a:ext cx="831189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 smtClean="0">
                <a:solidFill>
                  <a:srgbClr val="1F386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</a:t>
            </a:r>
            <a:r>
              <a:rPr lang="ko-KR" altLang="en-US" sz="2200" b="1" dirty="0" smtClean="0">
                <a:solidFill>
                  <a:srgbClr val="1F386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붙</a:t>
            </a:r>
            <a:r>
              <a:rPr lang="en-US" sz="2200" b="1" dirty="0" smtClean="0">
                <a:solidFill>
                  <a:srgbClr val="1F386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임 </a:t>
            </a:r>
            <a:r>
              <a:rPr lang="en-US" sz="2200" b="1" dirty="0">
                <a:solidFill>
                  <a:srgbClr val="1F386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1] 참가 신청서 (공식 </a:t>
            </a:r>
            <a:r>
              <a:rPr lang="en-US" sz="2200" b="1" dirty="0" err="1">
                <a:solidFill>
                  <a:srgbClr val="1F386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양식</a:t>
            </a:r>
            <a:r>
              <a:rPr lang="en-US" sz="2200" b="1" dirty="0" smtClean="0">
                <a:solidFill>
                  <a:srgbClr val="1F386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) </a:t>
            </a:r>
            <a:r>
              <a:rPr lang="en-US" sz="1600" b="1" dirty="0" smtClean="0">
                <a:solidFill>
                  <a:srgbClr val="1F386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* </a:t>
            </a:r>
            <a:r>
              <a:rPr lang="ko-KR" altLang="en-US" sz="1600" b="1" dirty="0" smtClean="0">
                <a:solidFill>
                  <a:srgbClr val="1F386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양식 수정 불가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8878824" y="292608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2026 AI 기반 지역관광 </a:t>
            </a:r>
            <a:r>
              <a:rPr lang="en-US" sz="1100" dirty="0" err="1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문제해결</a:t>
            </a:r>
            <a:r>
              <a:rPr lang="en-US" sz="11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</a:t>
            </a:r>
            <a:r>
              <a:rPr lang="en-US" sz="1100" dirty="0" err="1" smtClean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프로젝트</a:t>
            </a:r>
            <a:endParaRPr lang="en-US" sz="1100" dirty="0">
              <a:solidFill>
                <a:srgbClr val="808080"/>
              </a:solidFill>
              <a:latin typeface="Malgun Gothic" pitchFamily="34" charset="0"/>
              <a:ea typeface="Malgun Gothic" pitchFamily="34" charset="-122"/>
              <a:cs typeface="Malgun Gothic" pitchFamily="34" charset="-120"/>
            </a:endParaRPr>
          </a:p>
          <a:p>
            <a:pPr marL="0" indent="0" algn="r">
              <a:buNone/>
            </a:pPr>
            <a:r>
              <a:rPr lang="en-US" sz="1100" dirty="0" smtClean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</a:rPr>
              <a:t>(</a:t>
            </a:r>
            <a:r>
              <a:rPr lang="ko-KR" altLang="en-US" sz="1100" dirty="0" err="1" smtClean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</a:rPr>
              <a:t>역사문화형</a:t>
            </a:r>
            <a:r>
              <a:rPr lang="en-US" altLang="ko-KR" sz="1100" dirty="0" smtClean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</a:rPr>
              <a:t>)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566928" y="720698"/>
            <a:ext cx="11055096" cy="5788236"/>
          </a:xfrm>
          <a:prstGeom prst="rect">
            <a:avLst/>
          </a:prstGeom>
          <a:solidFill>
            <a:srgbClr val="FFFFFF"/>
          </a:solidFill>
          <a:ln w="12700">
            <a:solidFill>
              <a:srgbClr val="9BAFC9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404080" y="943056"/>
            <a:ext cx="8410466" cy="13674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 smtClean="0">
                <a:solidFill>
                  <a:srgbClr val="1F386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AI </a:t>
            </a:r>
            <a:r>
              <a:rPr lang="ko-KR" altLang="en-US" sz="1700" b="1" dirty="0" smtClean="0">
                <a:solidFill>
                  <a:srgbClr val="1F386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기반 지역관광 문제해결 프로젝트</a:t>
            </a:r>
            <a:r>
              <a:rPr lang="en-US" altLang="ko-KR" sz="1700" b="1" dirty="0" smtClean="0">
                <a:solidFill>
                  <a:srgbClr val="1F386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(</a:t>
            </a:r>
            <a:r>
              <a:rPr lang="ko-KR" altLang="en-US" sz="1700" b="1" dirty="0" err="1" smtClean="0">
                <a:solidFill>
                  <a:srgbClr val="1F386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역사문화형</a:t>
            </a:r>
            <a:r>
              <a:rPr lang="en-US" altLang="ko-KR" sz="1700" b="1" dirty="0" smtClean="0">
                <a:solidFill>
                  <a:srgbClr val="1F386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)</a:t>
            </a:r>
          </a:p>
          <a:p>
            <a:pPr marL="0" indent="0" algn="ctr">
              <a:buNone/>
            </a:pPr>
            <a:r>
              <a:rPr lang="ko-KR" altLang="en-US" sz="4000" b="1" dirty="0" smtClean="0">
                <a:solidFill>
                  <a:srgbClr val="1F3864"/>
                </a:solidFill>
                <a:latin typeface="Malgun Gothic" pitchFamily="34" charset="0"/>
                <a:ea typeface="Malgun Gothic" pitchFamily="34" charset="-122"/>
              </a:rPr>
              <a:t>참가 신청서 및 </a:t>
            </a:r>
            <a:r>
              <a:rPr lang="ko-KR" altLang="en-US" sz="4000" b="1" dirty="0" err="1" smtClean="0">
                <a:solidFill>
                  <a:srgbClr val="1F3864"/>
                </a:solidFill>
                <a:latin typeface="Malgun Gothic" pitchFamily="34" charset="0"/>
                <a:ea typeface="Malgun Gothic" pitchFamily="34" charset="-122"/>
              </a:rPr>
              <a:t>기술기획서</a:t>
            </a:r>
            <a:endParaRPr lang="en-US" sz="4000" dirty="0"/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9243736"/>
              </p:ext>
            </p:extLst>
          </p:nvPr>
        </p:nvGraphicFramePr>
        <p:xfrm>
          <a:off x="3281538" y="2507698"/>
          <a:ext cx="4655549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55549">
                  <a:extLst>
                    <a:ext uri="{9D8B030D-6E8A-4147-A177-3AD203B41FA5}">
                      <a16:colId xmlns:a16="http://schemas.microsoft.com/office/drawing/2014/main" val="3085125647"/>
                    </a:ext>
                  </a:extLst>
                </a:gridCol>
              </a:tblGrid>
              <a:tr h="33119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solidFill>
                            <a:sysClr val="windowText" lastClr="000000"/>
                          </a:solidFill>
                        </a:rPr>
                        <a:t>참가부문</a:t>
                      </a:r>
                      <a:r>
                        <a:rPr lang="ko-KR" altLang="en-US" dirty="0" smtClean="0">
                          <a:solidFill>
                            <a:sysClr val="windowText" lastClr="000000"/>
                          </a:solidFill>
                        </a:rPr>
                        <a:t> 체크</a:t>
                      </a:r>
                      <a:endParaRPr lang="ko-KR" alt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7017589"/>
                  </a:ext>
                </a:extLst>
              </a:tr>
              <a:tr h="33119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err="1" smtClean="0">
                          <a:solidFill>
                            <a:sysClr val="windowText" lastClr="000000"/>
                          </a:solidFill>
                        </a:rPr>
                        <a:t>역사문화형</a:t>
                      </a:r>
                      <a:r>
                        <a:rPr lang="ko-KR" altLang="en-US" b="1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ko-KR" altLang="en-US" b="1" dirty="0" err="1" smtClean="0">
                          <a:solidFill>
                            <a:sysClr val="windowText" lastClr="000000"/>
                          </a:solidFill>
                        </a:rPr>
                        <a:t>관광현장</a:t>
                      </a:r>
                      <a:endParaRPr lang="ko-KR" alt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6450770"/>
                  </a:ext>
                </a:extLst>
              </a:tr>
              <a:tr h="155160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solidFill>
                            <a:sysClr val="windowText" lastClr="000000"/>
                          </a:solidFill>
                        </a:rPr>
                        <a:t>□ </a:t>
                      </a:r>
                      <a:r>
                        <a:rPr lang="en-US" altLang="ko-KR" dirty="0" smtClean="0">
                          <a:solidFill>
                            <a:sysClr val="windowText" lastClr="000000"/>
                          </a:solidFill>
                        </a:rPr>
                        <a:t>AI </a:t>
                      </a:r>
                      <a:r>
                        <a:rPr lang="ko-KR" altLang="en-US" dirty="0" smtClean="0">
                          <a:solidFill>
                            <a:sysClr val="windowText" lastClr="000000"/>
                          </a:solidFill>
                        </a:rPr>
                        <a:t>지도</a:t>
                      </a:r>
                      <a:endParaRPr lang="en-US" altLang="ko-KR" dirty="0" smtClean="0">
                        <a:solidFill>
                          <a:sysClr val="windowText" lastClr="000000"/>
                        </a:solidFill>
                      </a:endParaRPr>
                    </a:p>
                    <a:p>
                      <a:pPr latinLnBrk="1"/>
                      <a:r>
                        <a:rPr lang="ko-KR" altLang="en-US" dirty="0" smtClean="0">
                          <a:solidFill>
                            <a:sysClr val="windowText" lastClr="000000"/>
                          </a:solidFill>
                        </a:rPr>
                        <a:t>□ </a:t>
                      </a:r>
                      <a:r>
                        <a:rPr lang="en-US" altLang="ko-KR" dirty="0" smtClean="0">
                          <a:solidFill>
                            <a:sysClr val="windowText" lastClr="000000"/>
                          </a:solidFill>
                        </a:rPr>
                        <a:t>AI </a:t>
                      </a:r>
                      <a:r>
                        <a:rPr lang="ko-KR" altLang="en-US" dirty="0" err="1" smtClean="0">
                          <a:solidFill>
                            <a:sysClr val="windowText" lastClr="000000"/>
                          </a:solidFill>
                        </a:rPr>
                        <a:t>밀집도분석</a:t>
                      </a:r>
                      <a:endParaRPr lang="en-US" altLang="ko-KR" dirty="0" smtClean="0">
                        <a:solidFill>
                          <a:sysClr val="windowText" lastClr="000000"/>
                        </a:solidFill>
                      </a:endParaRPr>
                    </a:p>
                    <a:p>
                      <a:pPr latinLnBrk="1"/>
                      <a:r>
                        <a:rPr lang="ko-KR" altLang="en-US" dirty="0" smtClean="0">
                          <a:solidFill>
                            <a:sysClr val="windowText" lastClr="000000"/>
                          </a:solidFill>
                        </a:rPr>
                        <a:t>□ </a:t>
                      </a:r>
                      <a:r>
                        <a:rPr lang="en-US" altLang="ko-KR" dirty="0" smtClean="0">
                          <a:solidFill>
                            <a:sysClr val="windowText" lastClr="000000"/>
                          </a:solidFill>
                        </a:rPr>
                        <a:t>AI </a:t>
                      </a:r>
                      <a:r>
                        <a:rPr lang="ko-KR" altLang="en-US" dirty="0" err="1" smtClean="0">
                          <a:solidFill>
                            <a:sysClr val="windowText" lastClr="000000"/>
                          </a:solidFill>
                        </a:rPr>
                        <a:t>다국어안내</a:t>
                      </a:r>
                      <a:endParaRPr lang="en-US" altLang="ko-KR" dirty="0" smtClean="0">
                        <a:solidFill>
                          <a:sysClr val="windowText" lastClr="000000"/>
                        </a:solidFill>
                      </a:endParaRPr>
                    </a:p>
                    <a:p>
                      <a:pPr latinLnBrk="1"/>
                      <a:r>
                        <a:rPr lang="ko-KR" altLang="en-US" dirty="0" smtClean="0">
                          <a:solidFill>
                            <a:sysClr val="windowText" lastClr="000000"/>
                          </a:solidFill>
                        </a:rPr>
                        <a:t>□ </a:t>
                      </a:r>
                      <a:r>
                        <a:rPr lang="en-US" altLang="ko-KR" dirty="0" smtClean="0">
                          <a:solidFill>
                            <a:sysClr val="windowText" lastClr="000000"/>
                          </a:solidFill>
                        </a:rPr>
                        <a:t>AI </a:t>
                      </a:r>
                      <a:r>
                        <a:rPr lang="ko-KR" altLang="en-US" dirty="0" err="1" smtClean="0">
                          <a:solidFill>
                            <a:sysClr val="windowText" lastClr="000000"/>
                          </a:solidFill>
                        </a:rPr>
                        <a:t>주차혼잡도</a:t>
                      </a:r>
                      <a:endParaRPr lang="en-US" altLang="ko-KR" dirty="0" smtClean="0">
                        <a:solidFill>
                          <a:sysClr val="windowText" lastClr="000000"/>
                        </a:solidFill>
                      </a:endParaRPr>
                    </a:p>
                    <a:p>
                      <a:pPr latinLnBrk="1"/>
                      <a:r>
                        <a:rPr lang="ko-KR" altLang="en-US" dirty="0" smtClean="0">
                          <a:solidFill>
                            <a:sysClr val="windowText" lastClr="000000"/>
                          </a:solidFill>
                        </a:rPr>
                        <a:t>□ </a:t>
                      </a:r>
                      <a:r>
                        <a:rPr lang="en-US" altLang="ko-KR" dirty="0" smtClean="0">
                          <a:solidFill>
                            <a:sysClr val="windowText" lastClr="000000"/>
                          </a:solidFill>
                        </a:rPr>
                        <a:t>AI </a:t>
                      </a:r>
                      <a:r>
                        <a:rPr lang="ko-KR" altLang="en-US" dirty="0" err="1" smtClean="0">
                          <a:solidFill>
                            <a:sysClr val="windowText" lastClr="000000"/>
                          </a:solidFill>
                        </a:rPr>
                        <a:t>배리어프리</a:t>
                      </a:r>
                      <a:endParaRPr lang="en-US" altLang="ko-KR" dirty="0" smtClean="0">
                        <a:solidFill>
                          <a:sysClr val="windowText" lastClr="000000"/>
                        </a:solidFill>
                      </a:endParaRPr>
                    </a:p>
                    <a:p>
                      <a:pPr latinLnBrk="1"/>
                      <a:r>
                        <a:rPr lang="ko-KR" altLang="en-US" dirty="0" smtClean="0">
                          <a:solidFill>
                            <a:sysClr val="windowText" lastClr="000000"/>
                          </a:solidFill>
                        </a:rPr>
                        <a:t>□ </a:t>
                      </a:r>
                      <a:r>
                        <a:rPr lang="en-US" altLang="ko-KR" dirty="0" smtClean="0">
                          <a:solidFill>
                            <a:sysClr val="windowText" lastClr="000000"/>
                          </a:solidFill>
                        </a:rPr>
                        <a:t>AI </a:t>
                      </a:r>
                      <a:r>
                        <a:rPr lang="ko-KR" altLang="en-US" dirty="0" smtClean="0">
                          <a:solidFill>
                            <a:sysClr val="windowText" lastClr="000000"/>
                          </a:solidFill>
                        </a:rPr>
                        <a:t>맞춤형 서비스</a:t>
                      </a:r>
                      <a:endParaRPr lang="ko-KR" alt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4605976"/>
                  </a:ext>
                </a:extLst>
              </a:tr>
            </a:tbl>
          </a:graphicData>
        </a:graphic>
      </p:graphicFrame>
      <p:sp>
        <p:nvSpPr>
          <p:cNvPr id="11" name="Text 6"/>
          <p:cNvSpPr/>
          <p:nvPr/>
        </p:nvSpPr>
        <p:spPr>
          <a:xfrm>
            <a:off x="3780498" y="5059053"/>
            <a:ext cx="3657628" cy="13674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altLang="ko-KR" sz="4800" b="1" dirty="0" smtClean="0">
                <a:solidFill>
                  <a:srgbClr val="1F3864"/>
                </a:solidFill>
                <a:latin typeface="Malgun Gothic" pitchFamily="34" charset="0"/>
                <a:ea typeface="Malgun Gothic" pitchFamily="34" charset="-122"/>
              </a:rPr>
              <a:t>( </a:t>
            </a:r>
            <a:r>
              <a:rPr lang="ko-KR" altLang="en-US" sz="4800" b="1" dirty="0" smtClean="0">
                <a:solidFill>
                  <a:srgbClr val="1F3864"/>
                </a:solidFill>
                <a:latin typeface="Malgun Gothic" pitchFamily="34" charset="0"/>
                <a:ea typeface="Malgun Gothic" pitchFamily="34" charset="-122"/>
              </a:rPr>
              <a:t>기 업 명</a:t>
            </a:r>
            <a:r>
              <a:rPr lang="en-US" altLang="ko-KR" sz="4800" b="1" dirty="0" smtClean="0">
                <a:solidFill>
                  <a:srgbClr val="1F3864"/>
                </a:solidFill>
                <a:latin typeface="Malgun Gothic" pitchFamily="34" charset="0"/>
                <a:ea typeface="Malgun Gothic" pitchFamily="34" charset="-122"/>
              </a:rPr>
              <a:t>)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212670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274320"/>
            <a:ext cx="831189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 smtClean="0">
                <a:solidFill>
                  <a:srgbClr val="1F386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</a:t>
            </a:r>
            <a:r>
              <a:rPr lang="en-US" sz="2200" b="1" dirty="0" err="1" smtClean="0">
                <a:solidFill>
                  <a:srgbClr val="1F386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붙임</a:t>
            </a:r>
            <a:r>
              <a:rPr lang="en-US" sz="2200" b="1" dirty="0" smtClean="0">
                <a:solidFill>
                  <a:srgbClr val="1F386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1] </a:t>
            </a:r>
            <a:r>
              <a:rPr lang="en-US" sz="2200" b="1" dirty="0" err="1" smtClean="0">
                <a:solidFill>
                  <a:srgbClr val="1F386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참가</a:t>
            </a:r>
            <a:r>
              <a:rPr lang="en-US" sz="2200" b="1" dirty="0" smtClean="0">
                <a:solidFill>
                  <a:srgbClr val="1F386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</a:t>
            </a:r>
            <a:r>
              <a:rPr lang="en-US" sz="2200" b="1" dirty="0" err="1" smtClean="0">
                <a:solidFill>
                  <a:srgbClr val="1F386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신청서</a:t>
            </a:r>
            <a:r>
              <a:rPr lang="en-US" sz="2200" b="1" dirty="0" smtClean="0">
                <a:solidFill>
                  <a:srgbClr val="1F386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(</a:t>
            </a:r>
            <a:r>
              <a:rPr lang="en-US" sz="2200" b="1" dirty="0" err="1" smtClean="0">
                <a:solidFill>
                  <a:srgbClr val="1F386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공식</a:t>
            </a:r>
            <a:r>
              <a:rPr lang="en-US" sz="2200" b="1" dirty="0" smtClean="0">
                <a:solidFill>
                  <a:srgbClr val="1F386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</a:t>
            </a:r>
            <a:r>
              <a:rPr lang="en-US" sz="2200" b="1" dirty="0" err="1" smtClean="0">
                <a:solidFill>
                  <a:srgbClr val="1F386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양식</a:t>
            </a:r>
            <a:r>
              <a:rPr lang="en-US" sz="2200" b="1" dirty="0" smtClean="0">
                <a:solidFill>
                  <a:srgbClr val="1F386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) </a:t>
            </a:r>
            <a:r>
              <a:rPr lang="en-US" sz="1600" b="1" dirty="0" smtClean="0">
                <a:solidFill>
                  <a:srgbClr val="1F386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* </a:t>
            </a:r>
            <a:r>
              <a:rPr lang="ko-KR" altLang="en-US" sz="1600" b="1" dirty="0" smtClean="0">
                <a:solidFill>
                  <a:srgbClr val="1F386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양식 수정 불가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8878824" y="292608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2026 AI 기반 지역관광 </a:t>
            </a:r>
            <a:r>
              <a:rPr lang="en-US" sz="1100" dirty="0" err="1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문제해결</a:t>
            </a:r>
            <a:r>
              <a:rPr lang="en-US" sz="11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</a:t>
            </a:r>
            <a:r>
              <a:rPr lang="en-US" sz="1100" dirty="0" err="1" smtClean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프로젝트</a:t>
            </a:r>
            <a:endParaRPr lang="en-US" sz="1100" dirty="0">
              <a:solidFill>
                <a:srgbClr val="808080"/>
              </a:solidFill>
              <a:latin typeface="Malgun Gothic" pitchFamily="34" charset="0"/>
              <a:ea typeface="Malgun Gothic" pitchFamily="34" charset="-122"/>
              <a:cs typeface="Malgun Gothic" pitchFamily="34" charset="-120"/>
            </a:endParaRPr>
          </a:p>
          <a:p>
            <a:pPr marL="0" indent="0" algn="r">
              <a:buNone/>
            </a:pPr>
            <a:r>
              <a:rPr lang="en-US" sz="1100" dirty="0" smtClean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</a:rPr>
              <a:t>(</a:t>
            </a:r>
            <a:r>
              <a:rPr lang="ko-KR" altLang="en-US" sz="1100" dirty="0" err="1" smtClean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</a:rPr>
              <a:t>역사문화형</a:t>
            </a:r>
            <a:r>
              <a:rPr lang="en-US" altLang="ko-KR" sz="1100" dirty="0" smtClean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</a:rPr>
              <a:t>)</a:t>
            </a:r>
            <a:endParaRPr lang="en-US" sz="11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995795"/>
              </p:ext>
            </p:extLst>
          </p:nvPr>
        </p:nvGraphicFramePr>
        <p:xfrm>
          <a:off x="566928" y="868680"/>
          <a:ext cx="11055096" cy="3722624"/>
        </p:xfrm>
        <a:graphic>
          <a:graphicData uri="http://schemas.openxmlformats.org/drawingml/2006/table">
            <a:tbl>
              <a:tblPr/>
              <a:tblGrid>
                <a:gridCol w="1325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4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58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7398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5760">
                <a:tc rowSpan="3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F3864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참가 분야
</a:t>
                      </a:r>
                      <a:r>
                        <a:rPr lang="en-US" sz="900" dirty="0">
                          <a:solidFill>
                            <a:srgbClr val="C00000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※ 중복지원 불가</a:t>
                      </a:r>
                      <a:endParaRPr lang="en-US" sz="12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2E5FA3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☐ AI 지도</a:t>
                      </a:r>
                      <a:r>
                        <a:rPr lang="en-US" sz="1200" dirty="0">
                          <a:solidFill>
                            <a:srgbClr val="333333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                              </a:t>
                      </a:r>
                      <a:r>
                        <a:rPr lang="en-US" sz="1200" dirty="0">
                          <a:solidFill>
                            <a:srgbClr val="2E5FA3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☐ AI </a:t>
                      </a:r>
                      <a:r>
                        <a:rPr lang="en-US" sz="1200" dirty="0" err="1" smtClean="0">
                          <a:solidFill>
                            <a:srgbClr val="2E5FA3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밀집도분석</a:t>
                      </a:r>
                      <a:endParaRPr lang="en-US" sz="12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2E5FA3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☐ AI 다국어안내</a:t>
                      </a:r>
                      <a:r>
                        <a:rPr lang="en-US" sz="1200" dirty="0">
                          <a:solidFill>
                            <a:srgbClr val="333333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                       </a:t>
                      </a:r>
                      <a:r>
                        <a:rPr lang="en-US" sz="1200" dirty="0">
                          <a:solidFill>
                            <a:srgbClr val="2E5FA3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☐ AI 주차혼잡도</a:t>
                      </a:r>
                      <a:endParaRPr lang="en-US" sz="12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E5FA3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☐ AI 배리어프리 </a:t>
                      </a:r>
                      <a:r>
                        <a:rPr lang="en-US" sz="1150" i="1" dirty="0">
                          <a:solidFill>
                            <a:srgbClr val="C00000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(서비스대상: 쌍계사, 하동야생차문화센터, 화개장터 중 택 1)</a:t>
                      </a:r>
                      <a:endParaRPr lang="en-US" sz="115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C00000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  * 서비스 대상 : </a:t>
                      </a:r>
                      <a:endParaRPr lang="en-US" sz="115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E5FA3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☐ AI 맞춤형 서비스 </a:t>
                      </a:r>
                      <a:r>
                        <a:rPr lang="en-US" sz="1150" i="1" dirty="0">
                          <a:solidFill>
                            <a:srgbClr val="C00000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(테마: 쌍계사, 녹차(하동야생차문화센터), 벚꽃길, 화개장터 중 택 1)</a:t>
                      </a:r>
                      <a:endParaRPr lang="en-US" sz="115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C00000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  * 서비스 대상 : </a:t>
                      </a:r>
                      <a:endParaRPr lang="en-US" sz="115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184">
                <a:tc rowSpan="5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1F3864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기업 개요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F3864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기업명</a:t>
                      </a:r>
                      <a:endParaRPr lang="en-US" sz="12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12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F3864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설립연도</a:t>
                      </a:r>
                      <a:endParaRPr lang="en-US" sz="12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12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9184"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F3864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소재지</a:t>
                      </a:r>
                      <a:endParaRPr lang="en-US" sz="12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12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F3864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웹사이트</a:t>
                      </a:r>
                      <a:endParaRPr lang="en-US" sz="12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12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9184"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F3864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대표자</a:t>
                      </a:r>
                      <a:endParaRPr lang="en-US" sz="12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12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9184"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F3864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직원수</a:t>
                      </a:r>
                      <a:endParaRPr lang="en-US" sz="12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12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F3864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연매출</a:t>
                      </a:r>
                      <a:endParaRPr lang="en-US" sz="12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12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F3864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회사소개</a:t>
                      </a:r>
                      <a:endParaRPr lang="en-US" sz="12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i="1" dirty="0">
                          <a:solidFill>
                            <a:srgbClr val="808080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2줄 이내 간략히</a:t>
                      </a:r>
                      <a:endParaRPr lang="en-US" sz="12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9184">
                <a:tc row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1F3864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담당자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1F3864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(PM)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F3864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성명</a:t>
                      </a:r>
                      <a:endParaRPr lang="en-US" sz="12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12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F3864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직위</a:t>
                      </a:r>
                      <a:endParaRPr lang="en-US" sz="12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12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9184"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F3864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휴대전화</a:t>
                      </a:r>
                      <a:endParaRPr lang="en-US" sz="12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12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F3864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이메일주소</a:t>
                      </a:r>
                      <a:endParaRPr lang="en-US" sz="12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12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566928" y="5120640"/>
            <a:ext cx="11055096" cy="1481328"/>
          </a:xfrm>
          <a:prstGeom prst="rect">
            <a:avLst/>
          </a:prstGeom>
          <a:solidFill>
            <a:srgbClr val="FFFFFF"/>
          </a:solidFill>
          <a:ln w="12700">
            <a:solidFill>
              <a:srgbClr val="9BAFC9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95528" y="5212080"/>
            <a:ext cx="1059789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F386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「2026 AI 기반 지역관광 </a:t>
            </a:r>
            <a:r>
              <a:rPr lang="en-US" sz="1250" b="1" dirty="0" err="1">
                <a:solidFill>
                  <a:srgbClr val="1F386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문제해결</a:t>
            </a:r>
            <a:r>
              <a:rPr lang="en-US" sz="1250" b="1" dirty="0">
                <a:solidFill>
                  <a:srgbClr val="1F386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</a:t>
            </a:r>
            <a:r>
              <a:rPr lang="en-US" sz="1250" b="1" dirty="0" err="1" smtClean="0">
                <a:solidFill>
                  <a:srgbClr val="1F386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프로젝트</a:t>
            </a:r>
            <a:r>
              <a:rPr lang="en-US" sz="1250" b="1" dirty="0" smtClean="0">
                <a:solidFill>
                  <a:srgbClr val="1F386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(</a:t>
            </a:r>
            <a:r>
              <a:rPr lang="ko-KR" altLang="en-US" sz="1250" b="1" dirty="0" err="1" smtClean="0">
                <a:solidFill>
                  <a:srgbClr val="1F386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역사문화형</a:t>
            </a:r>
            <a:r>
              <a:rPr lang="en-US" altLang="ko-KR" sz="1250" b="1" dirty="0" smtClean="0">
                <a:solidFill>
                  <a:srgbClr val="1F386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)</a:t>
            </a:r>
            <a:r>
              <a:rPr lang="en-US" sz="1250" b="1" dirty="0" smtClean="0">
                <a:solidFill>
                  <a:srgbClr val="1F386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」</a:t>
            </a:r>
            <a:r>
              <a:rPr lang="en-US" sz="1250" dirty="0">
                <a:solidFill>
                  <a:srgbClr val="33333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에 참가하고자 위와 같이 신청서를 제출하며, </a:t>
            </a:r>
            <a:r>
              <a:rPr lang="en-US" sz="1250" dirty="0" smtClean="0">
                <a:solidFill>
                  <a:srgbClr val="33333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위</a:t>
            </a:r>
          </a:p>
          <a:p>
            <a:pPr marL="0" indent="0" algn="ctr">
              <a:buNone/>
            </a:pPr>
            <a:r>
              <a:rPr lang="en-US" sz="1250" dirty="0" smtClean="0">
                <a:solidFill>
                  <a:srgbClr val="33333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</a:t>
            </a:r>
            <a:r>
              <a:rPr lang="en-US" sz="1250" dirty="0">
                <a:solidFill>
                  <a:srgbClr val="33333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기재사항이 사실과 틀림없음을 확인합니다.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795528" y="5715000"/>
            <a:ext cx="10597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33333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2026년          월          일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3717036" y="598932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333333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신청인(대표) :                              (서명)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795528" y="6236208"/>
            <a:ext cx="1059789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F386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한국관광공사  귀중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274320"/>
            <a:ext cx="831189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F386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[붙임 2] 서비스 제안서 (자유 양식)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8878824" y="292608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① 기술·서비스 개요 및 평가항목</a:t>
            </a:r>
            <a:endParaRPr lang="en-US" sz="11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6653289"/>
              </p:ext>
            </p:extLst>
          </p:nvPr>
        </p:nvGraphicFramePr>
        <p:xfrm>
          <a:off x="566928" y="1589295"/>
          <a:ext cx="11055096" cy="4910328"/>
        </p:xfrm>
        <a:graphic>
          <a:graphicData uri="http://schemas.openxmlformats.org/drawingml/2006/table">
            <a:tbl>
              <a:tblPr/>
              <a:tblGrid>
                <a:gridCol w="1920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34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F3864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기술명</a:t>
                      </a:r>
                      <a:endParaRPr lang="en-US" sz="12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i="1" dirty="0">
                          <a:solidFill>
                            <a:srgbClr val="808080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서비스 명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F3864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서비스 개요</a:t>
                      </a:r>
                      <a:endParaRPr lang="en-US" sz="12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i="1" dirty="0">
                          <a:solidFill>
                            <a:srgbClr val="808080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· 기술특성 및 효과, 기존기술과의 차별성·활용방안 등을 중심으로 서술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100" i="1" dirty="0">
                          <a:solidFill>
                            <a:srgbClr val="808080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· 웹서비스 형태 지향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F3864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주제적합성</a:t>
                      </a:r>
                      <a:endParaRPr lang="en-US" sz="12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i="1" dirty="0">
                          <a:solidFill>
                            <a:srgbClr val="808080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· 관광현장 문제해결을 위해 제시된 기술의 적합성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868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F3864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구체성</a:t>
                      </a:r>
                      <a:endParaRPr lang="en-US" sz="12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i="1" dirty="0">
                          <a:solidFill>
                            <a:srgbClr val="808080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· 관광현장의 유형 및 특성을 고려하여 현안을 해결하기 위한 구체적인 서비스 기획 및 해결방안을 제시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100" i="1" dirty="0">
                          <a:solidFill>
                            <a:srgbClr val="808080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· 실증 계획 및 운영 방법을 구체적으로 기술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F3864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실현가능성</a:t>
                      </a:r>
                      <a:endParaRPr lang="en-US" sz="12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i="1" dirty="0">
                          <a:solidFill>
                            <a:srgbClr val="808080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· 서비스의 기술적 구현 및 실현 방안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836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F3864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지속가능성</a:t>
                      </a:r>
                      <a:endParaRPr lang="en-US" sz="12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i="1" dirty="0">
                          <a:solidFill>
                            <a:srgbClr val="808080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· 실증 종료 이후에도 본 기술 및 서비스가 대상지에 지속 유지되기 위한 구체적 방안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F3864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성과목표</a:t>
                      </a:r>
                      <a:endParaRPr lang="en-US" sz="12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i="1" dirty="0">
                          <a:solidFill>
                            <a:srgbClr val="808080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· 서비스 적용 시 지역관광 현안 해결에 대한 기대효과 및 발전 가능성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100" i="1" dirty="0">
                          <a:solidFill>
                            <a:srgbClr val="808080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· 지역민/관광객 만족도 증대 정도 / 타 관광현장으로의 확대·확산 가능성 및 기대효과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100" i="1" dirty="0">
                          <a:solidFill>
                            <a:srgbClr val="808080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· 사업 성과 목표 (구체적 정량지표로 제시)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101600" marR="101600" marT="50800" marB="508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566928" y="991243"/>
            <a:ext cx="110550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3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※ </a:t>
            </a:r>
            <a:r>
              <a:rPr lang="ko-KR" altLang="en-US" sz="1050" dirty="0" smtClean="0">
                <a:solidFill>
                  <a:srgbClr val="3333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다음 </a:t>
            </a:r>
            <a:r>
              <a:rPr lang="en-US" altLang="ko-KR" sz="1050" dirty="0" smtClean="0">
                <a:solidFill>
                  <a:srgbClr val="3333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3~4</a:t>
            </a:r>
            <a:r>
              <a:rPr lang="ko-KR" altLang="en-US" sz="1050" dirty="0" smtClean="0">
                <a:solidFill>
                  <a:srgbClr val="3333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페이지는</a:t>
            </a:r>
            <a:r>
              <a:rPr lang="en-US" sz="1050" dirty="0" smtClean="0">
                <a:solidFill>
                  <a:srgbClr val="3333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</a:t>
            </a:r>
            <a:r>
              <a:rPr lang="en-US" sz="1050" dirty="0" err="1">
                <a:solidFill>
                  <a:srgbClr val="3333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</a:t>
            </a:r>
            <a:r>
              <a:rPr lang="en-US" sz="1050" dirty="0">
                <a:solidFill>
                  <a:srgbClr val="3333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</a:t>
            </a:r>
            <a:r>
              <a:rPr lang="en-US" sz="1050" dirty="0" err="1" smtClean="0">
                <a:solidFill>
                  <a:srgbClr val="3333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가이드</a:t>
            </a:r>
            <a:r>
              <a:rPr lang="ko-KR" altLang="en-US" sz="1050" dirty="0" smtClean="0">
                <a:solidFill>
                  <a:srgbClr val="3333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로 제안서 내 필수로 들어가야할 항목들</a:t>
            </a:r>
            <a:r>
              <a:rPr lang="en-US" sz="1050" dirty="0" err="1" smtClean="0">
                <a:solidFill>
                  <a:srgbClr val="3333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입니다</a:t>
            </a:r>
            <a:r>
              <a:rPr lang="en-US" sz="1050" dirty="0" smtClean="0">
                <a:solidFill>
                  <a:srgbClr val="3333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. </a:t>
            </a:r>
          </a:p>
          <a:p>
            <a:pPr marL="0" indent="0">
              <a:buNone/>
            </a:pPr>
            <a:r>
              <a:rPr lang="ko-KR" altLang="en-US" sz="1050" dirty="0" err="1" smtClean="0">
                <a:solidFill>
                  <a:srgbClr val="3333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전체본</a:t>
            </a:r>
            <a:r>
              <a:rPr lang="en-US" altLang="ko-KR" sz="1050" dirty="0" smtClean="0">
                <a:solidFill>
                  <a:srgbClr val="3333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(50</a:t>
            </a:r>
            <a:r>
              <a:rPr lang="ko-KR" altLang="en-US" sz="1050" dirty="0" smtClean="0">
                <a:solidFill>
                  <a:srgbClr val="3333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페이지 이내</a:t>
            </a:r>
            <a:r>
              <a:rPr lang="en-US" altLang="ko-KR" sz="1050" dirty="0" smtClean="0">
                <a:solidFill>
                  <a:srgbClr val="3333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) </a:t>
            </a:r>
            <a:r>
              <a:rPr lang="ko-KR" altLang="en-US" sz="1050" dirty="0" smtClean="0">
                <a:solidFill>
                  <a:srgbClr val="3333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및 </a:t>
            </a:r>
            <a:r>
              <a:rPr lang="ko-KR" altLang="en-US" sz="1050" dirty="0" err="1" smtClean="0">
                <a:solidFill>
                  <a:srgbClr val="3333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요약본</a:t>
            </a:r>
            <a:r>
              <a:rPr lang="en-US" altLang="ko-KR" sz="1050" dirty="0" smtClean="0">
                <a:solidFill>
                  <a:srgbClr val="3333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(</a:t>
            </a:r>
            <a:r>
              <a:rPr lang="ko-KR" altLang="en-US" sz="1050" dirty="0" smtClean="0">
                <a:solidFill>
                  <a:srgbClr val="3333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발표자료</a:t>
            </a:r>
            <a:r>
              <a:rPr lang="en-US" altLang="ko-KR" sz="1050" dirty="0" smtClean="0">
                <a:solidFill>
                  <a:srgbClr val="3333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, 30</a:t>
            </a:r>
            <a:r>
              <a:rPr lang="ko-KR" altLang="en-US" sz="1050" dirty="0" smtClean="0">
                <a:solidFill>
                  <a:srgbClr val="3333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페이지 이내</a:t>
            </a:r>
            <a:r>
              <a:rPr lang="en-US" altLang="ko-KR" sz="1050" dirty="0" smtClean="0">
                <a:solidFill>
                  <a:srgbClr val="3333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)</a:t>
            </a:r>
            <a:r>
              <a:rPr lang="ko-KR" altLang="en-US" sz="1050" dirty="0" smtClean="0">
                <a:solidFill>
                  <a:srgbClr val="3333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을 각 항목에 맞게 자유롭게 구성 및 작성해 주시면 됩니다</a:t>
            </a:r>
            <a:r>
              <a:rPr lang="en-US" altLang="ko-KR" sz="1050" dirty="0" smtClean="0">
                <a:solidFill>
                  <a:srgbClr val="3333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.</a:t>
            </a:r>
            <a:endParaRPr lang="en-US" sz="1050" dirty="0">
              <a:solidFill>
                <a:srgbClr val="3333FF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274320"/>
            <a:ext cx="831189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F386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[붙임 2] 서비스 제안서 (자유 양식)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8878824" y="292608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② 사업실증비 및 산출내역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566928" y="960120"/>
            <a:ext cx="5029200" cy="4709160"/>
          </a:xfrm>
          <a:prstGeom prst="roundRect">
            <a:avLst>
              <a:gd name="adj" fmla="val 1553"/>
            </a:avLst>
          </a:prstGeom>
          <a:solidFill>
            <a:srgbClr val="FFFBE6"/>
          </a:solidFill>
          <a:ln w="12700">
            <a:solidFill>
              <a:srgbClr val="E0C97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95528" y="1097280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8A6D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참고사항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95528" y="1463040"/>
            <a:ext cx="457200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600"/>
              </a:spcAft>
              <a:buSzPct val="100000"/>
              <a:buFont typeface="+mj-lt"/>
              <a:buAutoNum type="arabicPeriod"/>
            </a:pPr>
            <a:r>
              <a:rPr lang="en-US" sz="1050" dirty="0">
                <a:solidFill>
                  <a:srgbClr val="44444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실증 대상 서비스는 개발 완료되었음을 전제로 하며, 사업추진(현장 적용, 커스터마이징 등)을 위한 실증 사업비를 지원. 신규 서비스 개발비용 및 지식재산권 출원·등록비용 등은 지원 불가</a:t>
            </a:r>
            <a:endParaRPr lang="en-US" sz="1050" dirty="0"/>
          </a:p>
          <a:p>
            <a:pPr marL="342900" indent="-342900">
              <a:spcAft>
                <a:spcPts val="600"/>
              </a:spcAft>
              <a:buSzPct val="100000"/>
              <a:buFont typeface="+mj-lt"/>
              <a:buAutoNum type="arabicPeriod"/>
            </a:pPr>
            <a:r>
              <a:rPr lang="en-US" sz="1050" dirty="0">
                <a:solidFill>
                  <a:srgbClr val="44444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본 실증사업비는 선지출, 후정산을 원칙으로 함 (공사 지정 회계법인 회계검사 필수)</a:t>
            </a:r>
            <a:endParaRPr lang="en-US" sz="1050" dirty="0"/>
          </a:p>
          <a:p>
            <a:pPr marL="342900" indent="-342900">
              <a:spcAft>
                <a:spcPts val="600"/>
              </a:spcAft>
              <a:buSzPct val="100000"/>
              <a:buFont typeface="+mj-lt"/>
              <a:buAutoNum type="arabicPeriod"/>
            </a:pPr>
            <a:r>
              <a:rPr lang="en-US" sz="1050" dirty="0">
                <a:solidFill>
                  <a:srgbClr val="44444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신청기업은 지원금을 본 프로젝트를 위한 용도에만 이용해야 하며, 산출내역에 단가·건수·인원수·기간 등을 자세히 기재해야 함 (타 지원사업으로 동일 경비를 지원받는 경우 중복지원 불가)</a:t>
            </a:r>
            <a:endParaRPr lang="en-US" sz="1050" dirty="0"/>
          </a:p>
          <a:p>
            <a:pPr marL="342900" indent="-342900">
              <a:spcAft>
                <a:spcPts val="600"/>
              </a:spcAft>
              <a:buSzPct val="100000"/>
              <a:buFont typeface="+mj-lt"/>
              <a:buAutoNum type="arabicPeriod"/>
            </a:pPr>
            <a:r>
              <a:rPr lang="en-US" sz="1050" dirty="0">
                <a:solidFill>
                  <a:srgbClr val="44444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지원항목: 인건비(참여인력 보수), 임차료(기자재·서버 등), 외주용역비, 재료비</a:t>
            </a:r>
            <a:endParaRPr lang="en-US" sz="1050" dirty="0"/>
          </a:p>
          <a:p>
            <a:pPr marL="342900" indent="-342900">
              <a:spcAft>
                <a:spcPts val="600"/>
              </a:spcAft>
              <a:buSzPct val="100000"/>
              <a:buFont typeface="+mj-lt"/>
              <a:buAutoNum type="arabicPeriod"/>
            </a:pPr>
            <a:r>
              <a:rPr lang="en-US" sz="1050" dirty="0" err="1"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협약기간</a:t>
            </a:r>
            <a:r>
              <a:rPr lang="en-US" sz="1050" dirty="0" smtClean="0"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(</a:t>
            </a:r>
            <a:r>
              <a:rPr lang="en-US" sz="1050" dirty="0" smtClean="0">
                <a:solidFill>
                  <a:srgbClr val="3333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9~11</a:t>
            </a:r>
            <a:r>
              <a:rPr lang="en-US" sz="1050" dirty="0"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월 예정) </a:t>
            </a:r>
            <a:r>
              <a:rPr lang="en-US" sz="1050" dirty="0">
                <a:solidFill>
                  <a:srgbClr val="444444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내 집행액에 대해 지원 가능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795528" y="4572000"/>
            <a:ext cx="4572000" cy="777240"/>
          </a:xfrm>
          <a:prstGeom prst="rect">
            <a:avLst/>
          </a:prstGeom>
          <a:solidFill>
            <a:srgbClr val="FDF0F0"/>
          </a:solidFill>
          <a:ln w="12700">
            <a:solidFill>
              <a:srgbClr val="E8B4B4"/>
            </a:solidFill>
          </a:ln>
        </p:spPr>
        <p:txBody>
          <a:bodyPr wrap="square" lIns="101600" tIns="127000" rIns="127000" bIns="101600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C0000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특히 타 지원사업과의 인건비 중복지원 불가하며, 참여인력 1인에 대한 투입률이 타 지원사업 참여사업과 합산하여 100%를 초과하지 않도록 유의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5916168" y="960120"/>
            <a:ext cx="5705856" cy="658368"/>
          </a:xfrm>
          <a:prstGeom prst="roundRect">
            <a:avLst>
              <a:gd name="adj" fmla="val 11111"/>
            </a:avLst>
          </a:prstGeom>
          <a:solidFill>
            <a:srgbClr val="1F3864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007608" y="960120"/>
            <a:ext cx="552297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00" dirty="0" err="1" smtClean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실증비</a:t>
            </a:r>
            <a:r>
              <a:rPr lang="en-US" sz="1200" dirty="0" smtClean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세부내역</a:t>
            </a:r>
            <a:r>
              <a:rPr lang="en-US" sz="1200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</a:t>
            </a:r>
            <a:r>
              <a:rPr lang="en-US" sz="1200" dirty="0" err="1" smtClean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</a:t>
            </a:r>
            <a:endParaRPr lang="en-US" sz="1000" dirty="0">
              <a:solidFill>
                <a:schemeClr val="bg1"/>
              </a:solidFill>
              <a:latin typeface="Malgun Gothic" pitchFamily="34" charset="0"/>
              <a:ea typeface="Malgun Gothic" pitchFamily="34" charset="-122"/>
              <a:cs typeface="Malgun Gothic" pitchFamily="34" charset="-120"/>
            </a:endParaRPr>
          </a:p>
          <a:p>
            <a:pPr algn="ctr"/>
            <a:r>
              <a:rPr lang="en-US" altLang="ko-KR" sz="1000" dirty="0" smtClean="0">
                <a:solidFill>
                  <a:schemeClr val="bg1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※ </a:t>
            </a:r>
            <a:r>
              <a:rPr lang="en-US" altLang="ko-KR" sz="1000" dirty="0" err="1">
                <a:solidFill>
                  <a:schemeClr val="bg1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산출근거에는</a:t>
            </a:r>
            <a:r>
              <a:rPr lang="en-US" altLang="ko-KR" sz="1000" dirty="0">
                <a:solidFill>
                  <a:schemeClr val="bg1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</a:t>
            </a:r>
            <a:r>
              <a:rPr lang="en-US" altLang="ko-KR" sz="1000" dirty="0" err="1">
                <a:solidFill>
                  <a:schemeClr val="bg1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단가</a:t>
            </a:r>
            <a:r>
              <a:rPr lang="en-US" altLang="ko-KR" sz="1000" dirty="0">
                <a:solidFill>
                  <a:schemeClr val="bg1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× </a:t>
            </a:r>
            <a:r>
              <a:rPr lang="en-US" altLang="ko-KR" sz="1000" dirty="0" err="1">
                <a:solidFill>
                  <a:schemeClr val="bg1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수량</a:t>
            </a:r>
            <a:r>
              <a:rPr lang="en-US" altLang="ko-KR" sz="1000" dirty="0">
                <a:solidFill>
                  <a:schemeClr val="bg1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× </a:t>
            </a:r>
            <a:r>
              <a:rPr lang="en-US" altLang="ko-KR" sz="1000" dirty="0" err="1">
                <a:solidFill>
                  <a:schemeClr val="bg1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기간이</a:t>
            </a:r>
            <a:r>
              <a:rPr lang="en-US" altLang="ko-KR" sz="1000" dirty="0">
                <a:solidFill>
                  <a:schemeClr val="bg1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</a:t>
            </a:r>
            <a:r>
              <a:rPr lang="en-US" altLang="ko-KR" sz="1000" dirty="0" err="1">
                <a:solidFill>
                  <a:schemeClr val="bg1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드러나도록</a:t>
            </a:r>
            <a:r>
              <a:rPr lang="en-US" altLang="ko-KR" sz="1000" dirty="0">
                <a:solidFill>
                  <a:schemeClr val="bg1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</a:t>
            </a:r>
            <a:r>
              <a:rPr lang="en-US" altLang="ko-KR" sz="1000" dirty="0" err="1">
                <a:solidFill>
                  <a:schemeClr val="bg1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기재하고</a:t>
            </a:r>
            <a:r>
              <a:rPr lang="en-US" altLang="ko-KR" sz="1000" dirty="0">
                <a:solidFill>
                  <a:schemeClr val="bg1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, </a:t>
            </a:r>
            <a:endParaRPr lang="en-US" altLang="ko-KR" sz="1000" dirty="0" smtClean="0">
              <a:solidFill>
                <a:schemeClr val="bg1"/>
              </a:solidFill>
              <a:latin typeface="Malgun Gothic" pitchFamily="34" charset="0"/>
              <a:ea typeface="Malgun Gothic" pitchFamily="34" charset="-122"/>
              <a:cs typeface="Malgun Gothic" pitchFamily="34" charset="-120"/>
            </a:endParaRPr>
          </a:p>
          <a:p>
            <a:pPr algn="ctr"/>
            <a:r>
              <a:rPr lang="en-US" altLang="ko-KR" sz="1000" dirty="0" err="1" smtClean="0">
                <a:solidFill>
                  <a:schemeClr val="bg1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소요예산은</a:t>
            </a:r>
            <a:r>
              <a:rPr lang="en-US" altLang="ko-KR" sz="1000" dirty="0" smtClean="0">
                <a:solidFill>
                  <a:schemeClr val="bg1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</a:t>
            </a:r>
            <a:r>
              <a:rPr lang="en-US" altLang="ko-KR" sz="1000" dirty="0" err="1">
                <a:solidFill>
                  <a:schemeClr val="bg1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부가세</a:t>
            </a:r>
            <a:r>
              <a:rPr lang="en-US" altLang="ko-KR" sz="1000" dirty="0">
                <a:solidFill>
                  <a:schemeClr val="bg1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</a:t>
            </a:r>
            <a:r>
              <a:rPr lang="en-US" altLang="ko-KR" sz="1000" dirty="0" err="1">
                <a:solidFill>
                  <a:schemeClr val="bg1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포함</a:t>
            </a:r>
            <a:r>
              <a:rPr lang="en-US" altLang="ko-KR" sz="1000" dirty="0">
                <a:solidFill>
                  <a:schemeClr val="bg1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원 </a:t>
            </a:r>
            <a:r>
              <a:rPr lang="en-US" altLang="ko-KR" sz="1000" dirty="0" err="1">
                <a:solidFill>
                  <a:schemeClr val="bg1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단위로</a:t>
            </a:r>
            <a:r>
              <a:rPr lang="en-US" altLang="ko-KR" sz="1000" dirty="0">
                <a:solidFill>
                  <a:schemeClr val="bg1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 </a:t>
            </a:r>
            <a:r>
              <a:rPr lang="en-US" altLang="ko-KR" sz="1000" dirty="0" err="1">
                <a:solidFill>
                  <a:schemeClr val="bg1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작성합니다</a:t>
            </a:r>
            <a:r>
              <a:rPr lang="en-US" altLang="ko-KR" sz="1000" dirty="0" smtClean="0">
                <a:solidFill>
                  <a:schemeClr val="bg1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.</a:t>
            </a:r>
            <a:endParaRPr lang="en-US" altLang="ko-KR" sz="1000" dirty="0">
              <a:solidFill>
                <a:schemeClr val="bg1"/>
              </a:solidFill>
            </a:endParaRPr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916168" y="1783080"/>
          <a:ext cx="5705856" cy="3779520"/>
        </p:xfrm>
        <a:graphic>
          <a:graphicData uri="http://schemas.openxmlformats.org/drawingml/2006/table">
            <a:tbl>
              <a:tblPr/>
              <a:tblGrid>
                <a:gridCol w="1051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92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50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b="1" dirty="0">
                          <a:solidFill>
                            <a:srgbClr val="1F3864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항목</a:t>
                      </a:r>
                      <a:endParaRPr lang="en-US" sz="115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b="1" dirty="0">
                          <a:solidFill>
                            <a:srgbClr val="1F3864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산출근거</a:t>
                      </a:r>
                      <a:endParaRPr lang="en-US" sz="115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1F3864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소요예산</a:t>
                      </a:r>
                      <a:endParaRPr lang="en-US" sz="10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1F3864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(부가세 포함, 원단위 작성)</a:t>
                      </a:r>
                      <a:endParaRPr lang="en-US" sz="10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b="1" dirty="0">
                          <a:solidFill>
                            <a:srgbClr val="1F3864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인건비</a:t>
                      </a:r>
                      <a:endParaRPr lang="en-US" sz="115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808080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· 참여인력 O명 인건비</a:t>
                      </a:r>
                      <a:endParaRPr lang="en-US" sz="10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808080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  * 각 참여인력에 대한 투입률이 타 지원사업 참여사업과 합산하여 100%를 초과하지 않도록 유의</a:t>
                      </a:r>
                      <a:endParaRPr lang="en-US" sz="10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i="1" dirty="0">
                          <a:solidFill>
                            <a:srgbClr val="808080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000,000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b="1" dirty="0">
                          <a:solidFill>
                            <a:srgbClr val="1F3864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임차료</a:t>
                      </a:r>
                      <a:endParaRPr lang="en-US" sz="115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808080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· 서비스 운영을 위한 서버/장비 임차료 등</a:t>
                      </a:r>
                      <a:endParaRPr lang="en-US" sz="10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808080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  * 사무실 임차료 불가</a:t>
                      </a:r>
                      <a:endParaRPr lang="en-US" sz="10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i="1" dirty="0">
                          <a:solidFill>
                            <a:srgbClr val="808080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000,000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b="1" dirty="0">
                          <a:solidFill>
                            <a:srgbClr val="1F3864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재료비</a:t>
                      </a:r>
                      <a:endParaRPr lang="en-US" sz="115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808080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· 서비스 운영을 위한 재료·원료 구입비 가능</a:t>
                      </a:r>
                      <a:endParaRPr lang="en-US" sz="10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808080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  * 장비 구매 불가</a:t>
                      </a:r>
                      <a:endParaRPr lang="en-US" sz="10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i="1" dirty="0">
                          <a:solidFill>
                            <a:srgbClr val="808080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000,000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b="1" dirty="0">
                          <a:solidFill>
                            <a:srgbClr val="1F3864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외주용역비</a:t>
                      </a:r>
                      <a:endParaRPr lang="en-US" sz="115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i="1" dirty="0">
                          <a:solidFill>
                            <a:srgbClr val="808080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· 사업자가 직접 수행할 수 없는 일부 공정에 대해 외부업체에 의뢰하여 용역비로 집행 (데이터 작업 및 활용 등)</a:t>
                      </a:r>
                      <a:endParaRPr lang="en-US" sz="10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i="1" dirty="0">
                          <a:solidFill>
                            <a:srgbClr val="808080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000,000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1480">
                <a:tc grid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b="1" dirty="0">
                          <a:solidFill>
                            <a:srgbClr val="1F3864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합  계</a:t>
                      </a:r>
                      <a:endParaRPr lang="en-US" sz="115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4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b="1" dirty="0">
                          <a:solidFill>
                            <a:srgbClr val="1F3864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000,000</a:t>
                      </a:r>
                      <a:endParaRPr lang="en-US" sz="115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AF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" name="Text 8"/>
          <p:cNvSpPr/>
          <p:nvPr/>
        </p:nvSpPr>
        <p:spPr>
          <a:xfrm>
            <a:off x="566928" y="5897880"/>
            <a:ext cx="110550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8080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※ 산출근거에는 단가 × 수량 × 기간이 드러나도록 기재하고, 소요예산은 부가세 포함 원 단위로 작성합니다.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746</Words>
  <Application>Microsoft Office PowerPoint</Application>
  <PresentationFormat>와이드스크린</PresentationFormat>
  <Paragraphs>109</Paragraphs>
  <Slides>4</Slides>
  <Notes>4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9" baseType="lpstr">
      <vt:lpstr>맑은 고딕</vt:lpstr>
      <vt:lpstr>맑은 고딕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 AI 기반 지역관광 문제해결 프로젝트(역사·문화관광형) 신청서</dc:title>
  <dc:subject>PptxGenJS Presentation</dc:subject>
  <dc:creator>한국관광공사</dc:creator>
  <cp:lastModifiedBy>USER</cp:lastModifiedBy>
  <cp:revision>10</cp:revision>
  <dcterms:created xsi:type="dcterms:W3CDTF">2026-08-06T08:54:25Z</dcterms:created>
  <dcterms:modified xsi:type="dcterms:W3CDTF">2026-08-11T07:38:32Z</dcterms:modified>
</cp:coreProperties>
</file>