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2" r:id="rId2"/>
    <p:sldId id="262" r:id="rId3"/>
    <p:sldId id="263" r:id="rId4"/>
    <p:sldId id="256" r:id="rId5"/>
    <p:sldId id="274" r:id="rId6"/>
    <p:sldId id="257" r:id="rId7"/>
    <p:sldId id="258" r:id="rId8"/>
    <p:sldId id="264" r:id="rId9"/>
    <p:sldId id="260" r:id="rId10"/>
    <p:sldId id="265" r:id="rId11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bin han" initials="sh" lastIdx="1" clrIdx="0">
    <p:extLst>
      <p:ext uri="{19B8F6BF-5375-455C-9EA6-DF929625EA0E}">
        <p15:presenceInfo xmlns:p15="http://schemas.microsoft.com/office/powerpoint/2012/main" userId="986b080c4fda1e4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66"/>
    <a:srgbClr val="687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6461" autoAdjust="0"/>
  </p:normalViewPr>
  <p:slideViewPr>
    <p:cSldViewPr snapToGrid="0">
      <p:cViewPr varScale="1">
        <p:scale>
          <a:sx n="120" d="100"/>
          <a:sy n="120" d="100"/>
        </p:scale>
        <p:origin x="114" y="5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2C91C-68E8-47AE-97F6-29DB3D6E5C60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3836D-C14F-4BF6-9011-957F810C66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4895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F3836D-C14F-4BF6-9011-957F810C664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0958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200150"/>
            <a:ext cx="4972050" cy="14323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0FB47-788D-45CD-A947-BDFEB304D8C9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2300" y="4767263"/>
            <a:ext cx="2057400" cy="273844"/>
          </a:xfrm>
        </p:spPr>
        <p:txBody>
          <a:bodyPr/>
          <a:lstStyle>
            <a:lvl1pPr>
              <a:defRPr sz="9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AB0679B2-79B9-4D10-8712-9D4A5C99563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8589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3C903-4FCA-461E-BBB7-FCDB8623FFE5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6100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2C6C5-1193-4EE5-B048-02561B610DE7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1778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4C57D-CB45-4FC5-8A5C-02AE19A144D8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606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DF216-CCB4-4FB7-BEC9-4AFCF677C2B5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21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FD12-3DB9-4EBA-8983-B7709B367174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243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73E23-2BA3-442E-BFF5-D17D60C28746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914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2064A-E9ED-4A5A-8DFC-805AF61EA97D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306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BF0C-7449-473F-A915-BE0E7814BCA3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52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4F70-C792-4848-AB95-F5A46FC53A84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5974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6C7E-6AAD-49EE-A560-983082BA36ED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67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23D91-FA83-4F52-8F03-1CA0937EEDB4}" type="datetime1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679B2-79B9-4D10-8712-9D4A5C9956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00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59E17CA-11D1-427C-84DB-7C43D57CB002}"/>
              </a:ext>
            </a:extLst>
          </p:cNvPr>
          <p:cNvSpPr/>
          <p:nvPr/>
        </p:nvSpPr>
        <p:spPr>
          <a:xfrm>
            <a:off x="0" y="1056641"/>
            <a:ext cx="9144000" cy="2018452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2026 </a:t>
            </a:r>
            <a:r>
              <a:rPr lang="ko-KR" altLang="en-US" sz="2800" b="1" dirty="0">
                <a:solidFill>
                  <a:schemeClr val="bg1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예술기업 상생혁신</a:t>
            </a:r>
            <a:r>
              <a:rPr lang="en-US" altLang="ko-KR" sz="2800" b="1" dirty="0">
                <a:solidFill>
                  <a:schemeClr val="bg1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(</a:t>
            </a:r>
            <a:r>
              <a:rPr lang="ko-KR" altLang="en-US" sz="2800" b="1" dirty="0" err="1">
                <a:solidFill>
                  <a:schemeClr val="bg1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오픈이노베이션</a:t>
            </a:r>
            <a:r>
              <a:rPr lang="en-US" altLang="ko-KR" sz="2800" b="1" dirty="0">
                <a:solidFill>
                  <a:schemeClr val="bg1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)</a:t>
            </a:r>
            <a:r>
              <a:rPr lang="ko-KR" altLang="en-US" sz="2800" b="1" dirty="0">
                <a:solidFill>
                  <a:schemeClr val="bg1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 지원사업 </a:t>
            </a:r>
            <a:br>
              <a:rPr lang="en-US" altLang="ko-KR" sz="2800" b="1" dirty="0">
                <a:solidFill>
                  <a:schemeClr val="bg1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</a:br>
            <a:r>
              <a:rPr lang="ko-KR" altLang="en-US" sz="2800" b="1" dirty="0">
                <a:solidFill>
                  <a:schemeClr val="bg1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  </a:t>
            </a:r>
            <a:r>
              <a:rPr lang="ko-KR" altLang="en-US" sz="2800" b="1" dirty="0">
                <a:solidFill>
                  <a:srgbClr val="FFFF00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발표자료 </a:t>
            </a:r>
            <a:r>
              <a:rPr lang="en-US" altLang="ko-KR" sz="2800" b="1" dirty="0">
                <a:solidFill>
                  <a:srgbClr val="FFFF00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PPT </a:t>
            </a:r>
            <a:r>
              <a:rPr lang="ko-KR" altLang="en-US" sz="2800" b="1" dirty="0">
                <a:solidFill>
                  <a:srgbClr val="FFFF00"/>
                </a:solidFill>
                <a:latin typeface="Pretendard Medium" panose="02000603000000020004" pitchFamily="2" charset="-127"/>
                <a:ea typeface="Pretendard Medium" panose="02000603000000020004" pitchFamily="2" charset="-127"/>
              </a:rPr>
              <a:t>작성 양식</a:t>
            </a:r>
            <a:endParaRPr lang="ko-KR" altLang="en-US" sz="2800" b="1" dirty="0">
              <a:solidFill>
                <a:schemeClr val="bg1"/>
              </a:solidFill>
              <a:latin typeface="Pretendard Medium" panose="02000603000000020004" pitchFamily="2" charset="-127"/>
              <a:ea typeface="Pretendard Medium" panose="02000603000000020004" pitchFamily="2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F38068C-817D-407A-8F7D-19B27E817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634" y="3720557"/>
            <a:ext cx="1363345" cy="4480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9D00AF-62D3-4938-A7E9-969BAD51A80A}"/>
              </a:ext>
            </a:extLst>
          </p:cNvPr>
          <p:cNvSpPr txBox="1"/>
          <p:nvPr/>
        </p:nvSpPr>
        <p:spPr>
          <a:xfrm>
            <a:off x="2331139" y="4308948"/>
            <a:ext cx="4769684" cy="31797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100" b="1" dirty="0">
                <a:solidFill>
                  <a:schemeClr val="bg1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반드시 해당 페이지 삭제 후 제출</a:t>
            </a:r>
            <a:endParaRPr lang="en-US" altLang="ko-KR" sz="1100" b="1" dirty="0">
              <a:solidFill>
                <a:schemeClr val="bg1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8641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EE240393-52F7-46B3-8E94-6E07C511A78E}"/>
              </a:ext>
            </a:extLst>
          </p:cNvPr>
          <p:cNvSpPr/>
          <p:nvPr/>
        </p:nvSpPr>
        <p:spPr>
          <a:xfrm>
            <a:off x="0" y="186117"/>
            <a:ext cx="5664425" cy="323681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600" b="1" dirty="0">
                <a:latin typeface="+mj-ea"/>
                <a:ea typeface="+mj-ea"/>
              </a:rPr>
              <a:t>5. </a:t>
            </a:r>
            <a:r>
              <a:rPr lang="ko-KR" altLang="en-US" sz="1600" b="1" dirty="0">
                <a:latin typeface="+mj-ea"/>
                <a:ea typeface="+mj-ea"/>
              </a:rPr>
              <a:t>예산 집행 계획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9EE7A-AD49-4CF9-B743-9377951650BA}"/>
              </a:ext>
            </a:extLst>
          </p:cNvPr>
          <p:cNvSpPr txBox="1"/>
          <p:nvPr/>
        </p:nvSpPr>
        <p:spPr>
          <a:xfrm>
            <a:off x="208587" y="551055"/>
            <a:ext cx="84966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※ </a:t>
            </a:r>
            <a:r>
              <a:rPr lang="ko-KR" altLang="en-US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신청서에 제시한 예산집행계획과 동일하게 작성</a:t>
            </a:r>
            <a:endParaRPr lang="en-US" altLang="ko-KR" sz="1100" dirty="0">
              <a:solidFill>
                <a:srgbClr val="0000FF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3A243D38-0CDF-423F-943A-18E33D01D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15259"/>
              </p:ext>
            </p:extLst>
          </p:nvPr>
        </p:nvGraphicFramePr>
        <p:xfrm>
          <a:off x="355646" y="812665"/>
          <a:ext cx="7905920" cy="4179761"/>
        </p:xfrm>
        <a:graphic>
          <a:graphicData uri="http://schemas.openxmlformats.org/drawingml/2006/table">
            <a:tbl>
              <a:tblPr/>
              <a:tblGrid>
                <a:gridCol w="1196936">
                  <a:extLst>
                    <a:ext uri="{9D8B030D-6E8A-4147-A177-3AD203B41FA5}">
                      <a16:colId xmlns:a16="http://schemas.microsoft.com/office/drawing/2014/main" val="3533533955"/>
                    </a:ext>
                  </a:extLst>
                </a:gridCol>
                <a:gridCol w="1035893">
                  <a:extLst>
                    <a:ext uri="{9D8B030D-6E8A-4147-A177-3AD203B41FA5}">
                      <a16:colId xmlns:a16="http://schemas.microsoft.com/office/drawing/2014/main" val="3218490468"/>
                    </a:ext>
                  </a:extLst>
                </a:gridCol>
                <a:gridCol w="1035894">
                  <a:extLst>
                    <a:ext uri="{9D8B030D-6E8A-4147-A177-3AD203B41FA5}">
                      <a16:colId xmlns:a16="http://schemas.microsoft.com/office/drawing/2014/main" val="118622870"/>
                    </a:ext>
                  </a:extLst>
                </a:gridCol>
                <a:gridCol w="901611">
                  <a:extLst>
                    <a:ext uri="{9D8B030D-6E8A-4147-A177-3AD203B41FA5}">
                      <a16:colId xmlns:a16="http://schemas.microsoft.com/office/drawing/2014/main" val="4082791215"/>
                    </a:ext>
                  </a:extLst>
                </a:gridCol>
                <a:gridCol w="882428">
                  <a:extLst>
                    <a:ext uri="{9D8B030D-6E8A-4147-A177-3AD203B41FA5}">
                      <a16:colId xmlns:a16="http://schemas.microsoft.com/office/drawing/2014/main" val="1454954074"/>
                    </a:ext>
                  </a:extLst>
                </a:gridCol>
                <a:gridCol w="2853158">
                  <a:extLst>
                    <a:ext uri="{9D8B030D-6E8A-4147-A177-3AD203B41FA5}">
                      <a16:colId xmlns:a16="http://schemas.microsoft.com/office/drawing/2014/main" val="2046308340"/>
                    </a:ext>
                  </a:extLst>
                </a:gridCol>
              </a:tblGrid>
              <a:tr h="19647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용도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지출금액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산출근거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713917"/>
                  </a:ext>
                </a:extLst>
              </a:tr>
              <a:tr h="1964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국고보조금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자기부담금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AF5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337051"/>
                  </a:ext>
                </a:extLst>
              </a:tr>
              <a:tr h="4084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인건비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보수</a:t>
                      </a: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ko-KR" altLang="ko-KR" sz="1000" i="1" kern="0" spc="-1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급여</a:t>
                      </a:r>
                      <a:endParaRPr lang="ko-KR" alt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3,900,000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4,500,000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8,400,000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보수 – 성명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2,800,000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xx3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개월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= 8,400,000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3257963"/>
                  </a:ext>
                </a:extLst>
              </a:tr>
              <a:tr h="408451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운영비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</a:t>
                      </a:r>
                      <a:endParaRPr kumimoji="0" lang="ko-KR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일반수용비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ko-KR" sz="1000" i="1" kern="0" spc="-1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운송비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5,000,000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>
                        <a:effectLst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5,000,000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행사물품 운송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2,500,000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x2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= 5,000,000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1988087"/>
                  </a:ext>
                </a:extLst>
              </a:tr>
              <a:tr h="368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4734615"/>
                  </a:ext>
                </a:extLst>
              </a:tr>
              <a:tr h="38741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임차료</a:t>
                      </a: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ko-KR" sz="1000" i="1" kern="0" spc="-1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장비 임차료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>
                        <a:effectLst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5,000,000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영상기기 및 모니터 임차료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x5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= 5,000,000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16166"/>
                  </a:ext>
                </a:extLst>
              </a:tr>
              <a:tr h="387416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2158504"/>
                  </a:ext>
                </a:extLst>
              </a:tr>
              <a:tr h="408451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일반용역비</a:t>
                      </a: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ko-KR" sz="1000" i="1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시제품 개발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ko-KR" sz="1000" i="1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대행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20,000,000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>
                        <a:effectLst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20,000,000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en-US" sz="1000" i="1" kern="0" spc="-50" dirty="0" err="1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ooo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시제품 개발비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20,000,000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x1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= 20,000,000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6412066"/>
                  </a:ext>
                </a:extLst>
              </a:tr>
              <a:tr h="4084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ko-KR" sz="1000" i="1" kern="0" spc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 대행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2,100,000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>
                        <a:effectLst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[SNS 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 대행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x1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개월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= 2,100,000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355348"/>
                  </a:ext>
                </a:extLst>
              </a:tr>
              <a:tr h="408451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촬영 대행</a:t>
                      </a:r>
                      <a:endParaRPr lang="ko-KR" sz="1000" i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ko-KR">
                        <a:effectLst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4,000,000</a:t>
                      </a:r>
                      <a:endParaRPr lang="ko-KR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영상제작 대행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x1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</a:t>
                      </a: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= 4,000,000</a:t>
                      </a:r>
                      <a:r>
                        <a:rPr lang="ko-KR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318793"/>
                  </a:ext>
                </a:extLst>
              </a:tr>
              <a:tr h="358473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i="1" kern="0" spc="-5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40,000,000</a:t>
                      </a: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b="1" i="1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4,500,000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buNone/>
                      </a:pPr>
                      <a:r>
                        <a:rPr lang="en-US" sz="1000" b="1" i="1" kern="0" spc="0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44,500,000</a:t>
                      </a:r>
                      <a:endParaRPr lang="ko-KR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0471" marR="40471" marT="11189" marB="111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5889524"/>
                  </a:ext>
                </a:extLst>
              </a:tr>
            </a:tbl>
          </a:graphicData>
        </a:graphic>
      </p:graphicFrame>
      <p:sp>
        <p:nvSpPr>
          <p:cNvPr id="6" name="슬라이드 번호 개체 틀 1">
            <a:extLst>
              <a:ext uri="{FF2B5EF4-FFF2-40B4-BE49-F238E27FC236}">
                <a16:creationId xmlns:a16="http://schemas.microsoft.com/office/drawing/2014/main" id="{6F48FD3C-806B-402A-B508-D9494DDFF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506" y="4767263"/>
            <a:ext cx="458194" cy="2738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6</a:t>
            </a:r>
            <a:endParaRPr lang="ko-KR" altLang="en-US" sz="11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440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AAB62C3-FCE9-F4D5-85C1-44451B6DC1C2}"/>
              </a:ext>
            </a:extLst>
          </p:cNvPr>
          <p:cNvSpPr/>
          <p:nvPr/>
        </p:nvSpPr>
        <p:spPr>
          <a:xfrm>
            <a:off x="1124793" y="0"/>
            <a:ext cx="6894414" cy="695915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j-ea"/>
                <a:ea typeface="+mj-ea"/>
              </a:rPr>
              <a:t>발표자료 </a:t>
            </a:r>
            <a:r>
              <a:rPr lang="en-US" altLang="ko-KR" sz="1400" b="1" dirty="0">
                <a:latin typeface="+mj-ea"/>
                <a:ea typeface="+mj-ea"/>
              </a:rPr>
              <a:t>PPT </a:t>
            </a:r>
            <a:r>
              <a:rPr lang="ko-KR" altLang="en-US" sz="1400" b="1" dirty="0">
                <a:latin typeface="+mj-ea"/>
                <a:ea typeface="+mj-ea"/>
              </a:rPr>
              <a:t>작성 유의사항 </a:t>
            </a:r>
            <a:r>
              <a:rPr lang="en-US" altLang="ko-KR" sz="1400" b="1" dirty="0">
                <a:latin typeface="+mj-ea"/>
                <a:ea typeface="+mj-ea"/>
              </a:rPr>
              <a:t>- </a:t>
            </a:r>
            <a:r>
              <a:rPr lang="ko-KR" altLang="en-US" sz="1400" b="1" dirty="0">
                <a:latin typeface="+mj-ea"/>
                <a:ea typeface="+mj-ea"/>
              </a:rPr>
              <a:t>본 슬라이드 삭제 후 제출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A2A6CDD-34A8-0C03-B504-A05B81EA0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101" y="4733365"/>
            <a:ext cx="975387" cy="32055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51B18DC9-DDC6-0261-213C-53D306F631EB}"/>
              </a:ext>
            </a:extLst>
          </p:cNvPr>
          <p:cNvSpPr/>
          <p:nvPr/>
        </p:nvSpPr>
        <p:spPr>
          <a:xfrm>
            <a:off x="1124793" y="798242"/>
            <a:ext cx="6894414" cy="389209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00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161A86A-5583-FE2F-BA3C-19FF7FBEC9D4}"/>
              </a:ext>
            </a:extLst>
          </p:cNvPr>
          <p:cNvSpPr/>
          <p:nvPr/>
        </p:nvSpPr>
        <p:spPr>
          <a:xfrm>
            <a:off x="1519023" y="987201"/>
            <a:ext cx="132133" cy="923486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439" tIns="56720" rIns="113439" bIns="56720" rtlCol="0" anchor="ctr"/>
          <a:lstStyle/>
          <a:p>
            <a:pPr algn="ctr" defTabSz="1134381">
              <a:lnSpc>
                <a:spcPct val="150000"/>
              </a:lnSpc>
              <a:buSzPct val="120000"/>
            </a:pPr>
            <a:endParaRPr lang="ko-KR" altLang="en-US" sz="1100" spc="-186" dirty="0">
              <a:gradFill flip="none" rotWithShape="1">
                <a:gsLst>
                  <a:gs pos="0">
                    <a:prstClr val="white"/>
                  </a:gs>
                  <a:gs pos="100000">
                    <a:prstClr val="white">
                      <a:lumMod val="95000"/>
                    </a:prstClr>
                  </a:gs>
                </a:gsLst>
                <a:lin ang="5400000" scaled="1"/>
                <a:tileRect/>
              </a:gra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6F60FB-1178-F799-F6F3-A96A3E906AFE}"/>
              </a:ext>
            </a:extLst>
          </p:cNvPr>
          <p:cNvSpPr txBox="1"/>
          <p:nvPr/>
        </p:nvSpPr>
        <p:spPr>
          <a:xfrm>
            <a:off x="1707324" y="899437"/>
            <a:ext cx="59793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각 슬라이드별 작성요령을 참고하여 내용 기재 </a:t>
            </a:r>
            <a:endParaRPr lang="en-US" altLang="ko-KR" sz="11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1100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발표시간이 </a:t>
            </a:r>
            <a:r>
              <a:rPr lang="en-US" altLang="ko-KR" sz="11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1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</a:t>
            </a:r>
            <a:r>
              <a:rPr lang="ko-KR" altLang="en-US" sz="1100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이내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임을  감안하여 표지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목차 및 신청사업 기본개요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(1-3p)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제외하고                    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본문은 </a:t>
            </a:r>
            <a:r>
              <a:rPr lang="en-US" altLang="ko-KR" sz="11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1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 </a:t>
            </a:r>
            <a:r>
              <a:rPr lang="ko-KR" altLang="en-US" sz="1100" b="1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이내의</a:t>
            </a:r>
            <a:r>
              <a:rPr lang="en-US" altLang="ko-KR" sz="11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슬라이드로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작성 권장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en-US" altLang="ko-KR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PPT </a:t>
            </a:r>
            <a:r>
              <a:rPr lang="ko-KR" altLang="en-US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템플릿</a:t>
            </a:r>
            <a:r>
              <a:rPr lang="en-US" altLang="ko-KR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디자인</a:t>
            </a:r>
            <a:r>
              <a:rPr lang="en-US" altLang="ko-KR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변경은 가능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하나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본 양식에 </a:t>
            </a:r>
            <a:r>
              <a:rPr lang="ko-KR" altLang="en-US" sz="11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제안된 목차</a:t>
            </a:r>
            <a:r>
              <a:rPr lang="en-US" altLang="ko-KR" sz="11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작성순서는 변경 불가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하며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애니메이션 등 효과 삽입 불가    </a:t>
            </a:r>
            <a:endParaRPr lang="en-US" altLang="ko-KR" sz="1100" u="sng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1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영상은 링크로 삽입 가능하나 영상 재생 시간은 발표시간에 포함됨</a:t>
            </a:r>
            <a:r>
              <a:rPr lang="en-US" altLang="ko-KR" sz="1100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A2B4941-6D32-A4AF-9C7D-D8E459D142A8}"/>
              </a:ext>
            </a:extLst>
          </p:cNvPr>
          <p:cNvSpPr/>
          <p:nvPr/>
        </p:nvSpPr>
        <p:spPr>
          <a:xfrm>
            <a:off x="1512923" y="2568076"/>
            <a:ext cx="138233" cy="198240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439" tIns="56720" rIns="113439" bIns="56720" rtlCol="0" anchor="ctr"/>
          <a:lstStyle/>
          <a:p>
            <a:pPr algn="ctr" defTabSz="1134381">
              <a:lnSpc>
                <a:spcPct val="150000"/>
              </a:lnSpc>
              <a:buSzPct val="120000"/>
            </a:pPr>
            <a:endParaRPr lang="ko-KR" altLang="en-US" sz="1100" spc="-186" dirty="0">
              <a:gradFill flip="none" rotWithShape="1">
                <a:gsLst>
                  <a:gs pos="0">
                    <a:prstClr val="white"/>
                  </a:gs>
                  <a:gs pos="100000">
                    <a:prstClr val="white">
                      <a:lumMod val="95000"/>
                    </a:prstClr>
                  </a:gs>
                </a:gsLst>
                <a:lin ang="5400000" scaled="1"/>
                <a:tileRect/>
              </a:gra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9B8A87-C7C9-C203-134B-3EAA8707CA7E}"/>
              </a:ext>
            </a:extLst>
          </p:cNvPr>
          <p:cNvSpPr txBox="1"/>
          <p:nvPr/>
        </p:nvSpPr>
        <p:spPr>
          <a:xfrm>
            <a:off x="1663982" y="2549713"/>
            <a:ext cx="6103998" cy="1531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작성한 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PPT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PDF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변환하여 기일내에 제출하며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제출 완료한 발표자료는 수정이 불가함</a:t>
            </a:r>
            <a:endParaRPr lang="en-US" altLang="ko-KR" sz="11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발표자료 사이즈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16:9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사이즈</a:t>
            </a:r>
          </a:p>
          <a:p>
            <a:pPr>
              <a:lnSpc>
                <a:spcPct val="150000"/>
              </a:lnSpc>
            </a:pP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파일형태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PDF</a:t>
            </a:r>
          </a:p>
          <a:p>
            <a:pPr>
              <a:lnSpc>
                <a:spcPct val="150000"/>
              </a:lnSpc>
            </a:pP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제출마감일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2026. 8.20.(</a:t>
            </a:r>
            <a:r>
              <a:rPr lang="ko-KR" altLang="en-US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목</a:t>
            </a:r>
            <a:r>
              <a:rPr lang="en-US" altLang="ko-KR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) 18</a:t>
            </a:r>
            <a:r>
              <a:rPr lang="ko-KR" altLang="en-US" sz="1100" b="1" dirty="0">
                <a:solidFill>
                  <a:srgbClr val="FF0000"/>
                </a:solidFill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시까지  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마감기한 엄수 부탁드립니다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1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제출방법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e</a:t>
            </a:r>
            <a:r>
              <a:rPr lang="ko-KR" altLang="en-US" sz="11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나라도움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제출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(www.gosims.or.kr)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·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파일명 </a:t>
            </a:r>
            <a:r>
              <a:rPr lang="en-US" altLang="ko-KR" sz="1100" dirty="0"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100"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발표자료</a:t>
            </a:r>
            <a:r>
              <a:rPr lang="en-US" altLang="ko-KR" sz="1100" dirty="0"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_</a:t>
            </a:r>
            <a:r>
              <a:rPr lang="ko-KR" altLang="en-US" sz="1100" dirty="0">
                <a:highlight>
                  <a:srgbClr val="FFFF00"/>
                </a:highlight>
                <a:latin typeface="맑은 고딕" panose="020B0503020000020004" pitchFamily="50" charset="-127"/>
                <a:ea typeface="맑은 고딕" panose="020B0503020000020004" pitchFamily="50" charset="-127"/>
              </a:rPr>
              <a:t>기업명</a:t>
            </a:r>
            <a:endParaRPr lang="en-US" altLang="ko-KR" sz="1100" dirty="0">
              <a:highlight>
                <a:srgbClr val="FFFF00"/>
              </a:highligh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80CA2B-1C9E-8F2F-A56F-D097A7DEF5E4}"/>
              </a:ext>
            </a:extLst>
          </p:cNvPr>
          <p:cNvSpPr txBox="1"/>
          <p:nvPr/>
        </p:nvSpPr>
        <p:spPr>
          <a:xfrm>
            <a:off x="1689422" y="2107496"/>
            <a:ext cx="59793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지원신청서와 동일한 사업아이템과 내용으로 기재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해야 함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10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본문 내 파란색 글씨는 작성가이드 이므로 반드시 삭제 후 제출 </a:t>
            </a:r>
            <a:endParaRPr lang="en-US" altLang="ko-KR" sz="110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FAB382B-31FE-600D-0AB2-FA8B2288E9E3}"/>
              </a:ext>
            </a:extLst>
          </p:cNvPr>
          <p:cNvSpPr/>
          <p:nvPr/>
        </p:nvSpPr>
        <p:spPr>
          <a:xfrm>
            <a:off x="1512534" y="2169530"/>
            <a:ext cx="138622" cy="297454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439" tIns="56720" rIns="113439" bIns="56720" rtlCol="0" anchor="ctr"/>
          <a:lstStyle/>
          <a:p>
            <a:pPr algn="ctr" defTabSz="1134381">
              <a:lnSpc>
                <a:spcPct val="150000"/>
              </a:lnSpc>
              <a:buSzPct val="120000"/>
            </a:pPr>
            <a:endParaRPr lang="ko-KR" altLang="en-US" sz="1100" spc="-186" dirty="0">
              <a:gradFill flip="none" rotWithShape="1">
                <a:gsLst>
                  <a:gs pos="0">
                    <a:prstClr val="white"/>
                  </a:gs>
                  <a:gs pos="100000">
                    <a:prstClr val="white">
                      <a:lumMod val="95000"/>
                    </a:prstClr>
                  </a:gs>
                </a:gsLst>
                <a:lin ang="5400000" scaled="1"/>
                <a:tileRect/>
              </a:gra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BDB151-AD93-4666-95C4-94F35465E6EB}"/>
              </a:ext>
            </a:extLst>
          </p:cNvPr>
          <p:cNvSpPr txBox="1"/>
          <p:nvPr/>
        </p:nvSpPr>
        <p:spPr>
          <a:xfrm>
            <a:off x="2331139" y="4308948"/>
            <a:ext cx="4769684" cy="31797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100" b="1" dirty="0">
                <a:solidFill>
                  <a:schemeClr val="bg1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반드시 해당 페이지 삭제 후 제출</a:t>
            </a:r>
            <a:endParaRPr lang="en-US" altLang="ko-KR" sz="1100" b="1" dirty="0">
              <a:solidFill>
                <a:schemeClr val="bg1"/>
              </a:solidFill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297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A2A6CDD-34A8-0C03-B504-A05B81EA0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532" y="4546008"/>
            <a:ext cx="1019600" cy="335080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8B0E478E-698E-7FF0-C827-EC42C65C1C1D}"/>
              </a:ext>
            </a:extLst>
          </p:cNvPr>
          <p:cNvSpPr/>
          <p:nvPr/>
        </p:nvSpPr>
        <p:spPr>
          <a:xfrm>
            <a:off x="1124793" y="0"/>
            <a:ext cx="6894414" cy="695915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+mj-ea"/>
                <a:ea typeface="+mj-ea"/>
              </a:rPr>
              <a:t>목  차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B093B0-1380-84DE-662C-CC35885678FC}"/>
              </a:ext>
            </a:extLst>
          </p:cNvPr>
          <p:cNvSpPr txBox="1"/>
          <p:nvPr/>
        </p:nvSpPr>
        <p:spPr>
          <a:xfrm>
            <a:off x="1113735" y="998225"/>
            <a:ext cx="6894414" cy="3060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250000"/>
              </a:lnSpc>
              <a:buAutoNum type="arabicPeriod"/>
            </a:pPr>
            <a:r>
              <a:rPr lang="ko-KR" altLang="en-US" sz="1600" b="1" dirty="0">
                <a:latin typeface="+mj-ea"/>
                <a:ea typeface="+mj-ea"/>
              </a:rPr>
              <a:t> 기업</a:t>
            </a:r>
            <a:r>
              <a:rPr lang="en-US" altLang="ko-KR" sz="1600" b="1" dirty="0">
                <a:latin typeface="+mj-ea"/>
                <a:ea typeface="+mj-ea"/>
              </a:rPr>
              <a:t> </a:t>
            </a:r>
            <a:r>
              <a:rPr lang="ko-KR" altLang="en-US" sz="1600" b="1" dirty="0">
                <a:latin typeface="+mj-ea"/>
                <a:ea typeface="+mj-ea"/>
              </a:rPr>
              <a:t>현황</a:t>
            </a:r>
            <a:endParaRPr lang="en-US" altLang="ko-KR" sz="1600" b="1" dirty="0">
              <a:latin typeface="+mj-ea"/>
              <a:ea typeface="+mj-ea"/>
            </a:endParaRPr>
          </a:p>
          <a:p>
            <a:pPr marL="228600" indent="-228600">
              <a:lnSpc>
                <a:spcPct val="250000"/>
              </a:lnSpc>
              <a:buAutoNum type="arabicPeriod"/>
            </a:pPr>
            <a:r>
              <a:rPr lang="en-US" altLang="ko-KR" sz="1600" b="1" dirty="0">
                <a:latin typeface="+mj-ea"/>
                <a:ea typeface="+mj-ea"/>
              </a:rPr>
              <a:t> </a:t>
            </a:r>
            <a:r>
              <a:rPr lang="ko-KR" altLang="en-US" sz="1600" b="1" dirty="0">
                <a:latin typeface="+mj-ea"/>
                <a:ea typeface="+mj-ea"/>
              </a:rPr>
              <a:t>협업과제 제안 </a:t>
            </a:r>
            <a:endParaRPr lang="en-US" altLang="ko-KR" sz="1600" b="1" dirty="0">
              <a:latin typeface="+mj-ea"/>
              <a:ea typeface="+mj-ea"/>
            </a:endParaRPr>
          </a:p>
          <a:p>
            <a:pPr marL="228600" indent="-228600">
              <a:lnSpc>
                <a:spcPct val="250000"/>
              </a:lnSpc>
              <a:buAutoNum type="arabicPeriod"/>
            </a:pPr>
            <a:r>
              <a:rPr lang="en-US" altLang="ko-KR" sz="1600" b="1" dirty="0">
                <a:latin typeface="+mj-ea"/>
                <a:ea typeface="+mj-ea"/>
              </a:rPr>
              <a:t> </a:t>
            </a:r>
            <a:r>
              <a:rPr lang="ko-KR" altLang="en-US" sz="1600" b="1" dirty="0">
                <a:latin typeface="+mj-ea"/>
                <a:ea typeface="+mj-ea"/>
              </a:rPr>
              <a:t>협업 전략 및 실행 계획</a:t>
            </a:r>
            <a:endParaRPr lang="en-US" altLang="ko-KR" sz="1600" b="1" dirty="0">
              <a:latin typeface="+mj-ea"/>
              <a:ea typeface="+mj-ea"/>
            </a:endParaRPr>
          </a:p>
          <a:p>
            <a:pPr marL="228600" indent="-228600">
              <a:lnSpc>
                <a:spcPct val="250000"/>
              </a:lnSpc>
              <a:buAutoNum type="arabicPeriod"/>
            </a:pPr>
            <a:r>
              <a:rPr lang="ko-KR" altLang="en-US" sz="1600" b="1" dirty="0">
                <a:latin typeface="+mj-ea"/>
                <a:ea typeface="+mj-ea"/>
              </a:rPr>
              <a:t> 수행 및 성과관리 </a:t>
            </a:r>
            <a:endParaRPr lang="en-US" altLang="ko-KR" sz="1600" b="1" dirty="0">
              <a:latin typeface="+mj-ea"/>
              <a:ea typeface="+mj-ea"/>
            </a:endParaRPr>
          </a:p>
          <a:p>
            <a:pPr marL="228600" indent="-228600">
              <a:lnSpc>
                <a:spcPct val="250000"/>
              </a:lnSpc>
              <a:buAutoNum type="arabicPeriod"/>
            </a:pPr>
            <a:r>
              <a:rPr lang="ko-KR" altLang="en-US" sz="1600" b="1" dirty="0">
                <a:latin typeface="+mj-ea"/>
                <a:ea typeface="+mj-ea"/>
              </a:rPr>
              <a:t>예산 집행 계획</a:t>
            </a:r>
          </a:p>
        </p:txBody>
      </p:sp>
    </p:spTree>
    <p:extLst>
      <p:ext uri="{BB962C8B-B14F-4D97-AF65-F5344CB8AC3E}">
        <p14:creationId xmlns:p14="http://schemas.microsoft.com/office/powerpoint/2010/main" val="2722904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AAB62C3-FCE9-F4D5-85C1-44451B6DC1C2}"/>
              </a:ext>
            </a:extLst>
          </p:cNvPr>
          <p:cNvSpPr/>
          <p:nvPr/>
        </p:nvSpPr>
        <p:spPr>
          <a:xfrm>
            <a:off x="1124793" y="0"/>
            <a:ext cx="6894414" cy="695915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+mj-ea"/>
                <a:ea typeface="+mj-ea"/>
              </a:rPr>
              <a:t>2026 </a:t>
            </a:r>
            <a:r>
              <a:rPr lang="ko-KR" altLang="en-US" b="1" dirty="0">
                <a:solidFill>
                  <a:schemeClr val="bg1"/>
                </a:solidFill>
                <a:latin typeface="+mj-ea"/>
                <a:ea typeface="+mj-ea"/>
              </a:rPr>
              <a:t>예술기업 상생혁신</a:t>
            </a:r>
            <a:r>
              <a:rPr lang="en-US" altLang="ko-KR" b="1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b="1" dirty="0" err="1">
                <a:solidFill>
                  <a:schemeClr val="bg1"/>
                </a:solidFill>
                <a:latin typeface="+mj-ea"/>
                <a:ea typeface="+mj-ea"/>
              </a:rPr>
              <a:t>오픈이노베이션</a:t>
            </a:r>
            <a:r>
              <a:rPr lang="en-US" altLang="ko-KR" b="1" dirty="0">
                <a:solidFill>
                  <a:schemeClr val="bg1"/>
                </a:solidFill>
                <a:latin typeface="+mj-ea"/>
                <a:ea typeface="+mj-ea"/>
              </a:rPr>
              <a:t>) </a:t>
            </a:r>
            <a:r>
              <a:rPr lang="ko-KR" altLang="en-US" b="1" dirty="0">
                <a:solidFill>
                  <a:schemeClr val="bg1"/>
                </a:solidFill>
                <a:latin typeface="+mj-ea"/>
                <a:ea typeface="+mj-ea"/>
              </a:rPr>
              <a:t>지원사업</a:t>
            </a:r>
            <a:endParaRPr lang="ko-KR" altLang="en-US" sz="1800" b="1" kern="0" spc="0" dirty="0">
              <a:solidFill>
                <a:schemeClr val="bg1"/>
              </a:solidFill>
              <a:effectLst/>
              <a:latin typeface="+mj-ea"/>
              <a:ea typeface="+mj-ea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+mj-ea"/>
                <a:ea typeface="+mj-ea"/>
              </a:rPr>
              <a:t>  </a:t>
            </a:r>
            <a:r>
              <a:rPr lang="en-US" altLang="ko-KR" b="1" dirty="0">
                <a:solidFill>
                  <a:schemeClr val="bg1"/>
                </a:solidFill>
                <a:latin typeface="+mj-ea"/>
                <a:ea typeface="+mj-ea"/>
              </a:rPr>
              <a:t>- 2</a:t>
            </a:r>
            <a:r>
              <a:rPr lang="ko-KR" altLang="en-US" b="1" dirty="0">
                <a:solidFill>
                  <a:schemeClr val="bg1"/>
                </a:solidFill>
                <a:latin typeface="+mj-ea"/>
                <a:ea typeface="+mj-ea"/>
              </a:rPr>
              <a:t>차 발표심사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A2A6CDD-34A8-0C03-B504-A05B81EA0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198" y="4584518"/>
            <a:ext cx="1019600" cy="3350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8DF580-B47C-4EE4-A631-887BF9F927E0}"/>
              </a:ext>
            </a:extLst>
          </p:cNvPr>
          <p:cNvSpPr txBox="1"/>
          <p:nvPr/>
        </p:nvSpPr>
        <p:spPr>
          <a:xfrm>
            <a:off x="2245358" y="2178551"/>
            <a:ext cx="4653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0000FF"/>
                </a:solidFill>
              </a:rPr>
              <a:t>기업명     </a:t>
            </a:r>
            <a:r>
              <a:rPr lang="en-US" altLang="ko-KR" b="1" dirty="0">
                <a:solidFill>
                  <a:srgbClr val="0000FF"/>
                </a:solidFill>
              </a:rPr>
              <a:t>00000000 (</a:t>
            </a:r>
            <a:r>
              <a:rPr lang="ko-KR" altLang="en-US" b="1" dirty="0">
                <a:solidFill>
                  <a:srgbClr val="0000FF"/>
                </a:solidFill>
              </a:rPr>
              <a:t>대표자 </a:t>
            </a:r>
            <a:r>
              <a:rPr lang="en-US" altLang="ko-KR" b="1" dirty="0">
                <a:solidFill>
                  <a:srgbClr val="0000FF"/>
                </a:solidFill>
              </a:rPr>
              <a:t>000)</a:t>
            </a:r>
          </a:p>
          <a:p>
            <a:pPr algn="ctr"/>
            <a:endParaRPr lang="en-US" altLang="ko-KR" b="1" dirty="0">
              <a:solidFill>
                <a:srgbClr val="0000FF"/>
              </a:solidFill>
            </a:endParaRPr>
          </a:p>
          <a:p>
            <a:pPr algn="ctr"/>
            <a:r>
              <a:rPr lang="ko-KR" altLang="en-US" b="1" dirty="0">
                <a:solidFill>
                  <a:srgbClr val="0000FF"/>
                </a:solidFill>
              </a:rPr>
              <a:t>협업과제명 </a:t>
            </a:r>
          </a:p>
        </p:txBody>
      </p:sp>
    </p:spTree>
    <p:extLst>
      <p:ext uri="{BB962C8B-B14F-4D97-AF65-F5344CB8AC3E}">
        <p14:creationId xmlns:p14="http://schemas.microsoft.com/office/powerpoint/2010/main" val="2002778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F7D6ACB-00A3-4129-B8AD-D79C41B27F4A}"/>
              </a:ext>
            </a:extLst>
          </p:cNvPr>
          <p:cNvSpPr/>
          <p:nvPr/>
        </p:nvSpPr>
        <p:spPr>
          <a:xfrm>
            <a:off x="5268037" y="506226"/>
            <a:ext cx="3594102" cy="707045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rgbClr val="FFFF00"/>
                </a:solidFill>
                <a:latin typeface="+mj-ea"/>
                <a:ea typeface="+mj-ea"/>
              </a:rPr>
              <a:t>예술기업 상생혁신</a:t>
            </a:r>
            <a:r>
              <a:rPr lang="en-US" altLang="ko-KR" sz="1400" b="1" dirty="0">
                <a:solidFill>
                  <a:srgbClr val="FFFF00"/>
                </a:solidFill>
                <a:latin typeface="+mj-ea"/>
                <a:ea typeface="+mj-ea"/>
              </a:rPr>
              <a:t>(</a:t>
            </a:r>
            <a:r>
              <a:rPr lang="ko-KR" altLang="en-US" sz="1400" b="1" dirty="0" err="1">
                <a:solidFill>
                  <a:srgbClr val="FFFF00"/>
                </a:solidFill>
                <a:latin typeface="+mj-ea"/>
                <a:ea typeface="+mj-ea"/>
              </a:rPr>
              <a:t>오픈이노베이션</a:t>
            </a:r>
            <a:r>
              <a:rPr lang="en-US" altLang="ko-KR" sz="1400" b="1" dirty="0">
                <a:solidFill>
                  <a:srgbClr val="FFFF00"/>
                </a:solidFill>
                <a:latin typeface="+mj-ea"/>
                <a:ea typeface="+mj-ea"/>
              </a:rPr>
              <a:t>)</a:t>
            </a:r>
          </a:p>
          <a:p>
            <a:pPr algn="ctr"/>
            <a:r>
              <a:rPr lang="ko-KR" altLang="en-US" sz="1400" b="1" dirty="0">
                <a:solidFill>
                  <a:srgbClr val="FFFF00"/>
                </a:solidFill>
                <a:latin typeface="+mj-ea"/>
                <a:ea typeface="+mj-ea"/>
              </a:rPr>
              <a:t>지원사업 참여 시</a:t>
            </a:r>
            <a:endParaRPr lang="en-US" altLang="ko-KR" sz="1400" b="1" dirty="0">
              <a:solidFill>
                <a:srgbClr val="FFFF00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400" b="1" dirty="0">
                <a:solidFill>
                  <a:srgbClr val="FFFF00"/>
                </a:solidFill>
                <a:latin typeface="+mj-ea"/>
                <a:ea typeface="+mj-ea"/>
              </a:rPr>
              <a:t>필수 및 의무</a:t>
            </a:r>
            <a:r>
              <a:rPr lang="en-US" altLang="ko-KR" sz="1400" b="1" dirty="0">
                <a:solidFill>
                  <a:srgbClr val="FFFF00"/>
                </a:solidFill>
                <a:latin typeface="+mj-ea"/>
                <a:ea typeface="+mj-ea"/>
              </a:rPr>
              <a:t>(</a:t>
            </a:r>
            <a:r>
              <a:rPr lang="ko-KR" altLang="en-US" sz="1400" b="1" dirty="0">
                <a:solidFill>
                  <a:srgbClr val="FFFF00"/>
                </a:solidFill>
                <a:latin typeface="+mj-ea"/>
                <a:ea typeface="+mj-ea"/>
              </a:rPr>
              <a:t>이행</a:t>
            </a:r>
            <a:r>
              <a:rPr lang="en-US" altLang="ko-KR" sz="1400" b="1" dirty="0">
                <a:solidFill>
                  <a:srgbClr val="FFFF00"/>
                </a:solidFill>
                <a:latin typeface="+mj-ea"/>
                <a:ea typeface="+mj-ea"/>
              </a:rPr>
              <a:t>)</a:t>
            </a:r>
            <a:r>
              <a:rPr lang="ko-KR" altLang="en-US" sz="1400" b="1" dirty="0">
                <a:solidFill>
                  <a:srgbClr val="FFFF00"/>
                </a:solidFill>
                <a:latin typeface="+mj-ea"/>
                <a:ea typeface="+mj-ea"/>
              </a:rPr>
              <a:t> 사항</a:t>
            </a:r>
            <a:endParaRPr lang="ko-KR" altLang="en-US" sz="1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EE3739-8D1F-445A-AB37-586FC3A84608}"/>
              </a:ext>
            </a:extLst>
          </p:cNvPr>
          <p:cNvSpPr txBox="1"/>
          <p:nvPr/>
        </p:nvSpPr>
        <p:spPr>
          <a:xfrm>
            <a:off x="5268037" y="1213271"/>
            <a:ext cx="3594101" cy="35049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71450" marR="0" indent="-1714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900" b="1" kern="0" spc="0" dirty="0">
                <a:effectLst/>
                <a:latin typeface="+mj-ea"/>
                <a:ea typeface="+mj-ea"/>
              </a:rPr>
              <a:t>본 사업에 최종 선정된 기업은 공고문 및 관련 규정에 위배 </a:t>
            </a:r>
            <a:br>
              <a:rPr lang="en-US" altLang="ko-KR" sz="900" b="1" kern="0" spc="0" dirty="0">
                <a:effectLst/>
                <a:latin typeface="+mj-ea"/>
                <a:ea typeface="+mj-ea"/>
              </a:rPr>
            </a:br>
            <a:r>
              <a:rPr lang="ko-KR" altLang="en-US" sz="900" b="1" kern="0" spc="0" dirty="0">
                <a:effectLst/>
                <a:latin typeface="+mj-ea"/>
                <a:ea typeface="+mj-ea"/>
              </a:rPr>
              <a:t>되거나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, 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사업계획서의 내용이 허위 기재 또는 누락이 확인된 </a:t>
            </a:r>
            <a:br>
              <a:rPr lang="en-US" altLang="ko-KR" sz="900" b="1" kern="0" spc="0" dirty="0">
                <a:effectLst/>
                <a:latin typeface="+mj-ea"/>
                <a:ea typeface="+mj-ea"/>
              </a:rPr>
            </a:br>
            <a:r>
              <a:rPr lang="ko-KR" altLang="en-US" sz="900" b="1" kern="0" spc="0" dirty="0">
                <a:effectLst/>
                <a:latin typeface="+mj-ea"/>
                <a:ea typeface="+mj-ea"/>
              </a:rPr>
              <a:t>경우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,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 선정 이후라도 협약 취소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(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사업취소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), 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사업비 환수 등 </a:t>
            </a:r>
            <a:br>
              <a:rPr lang="en-US" altLang="ko-KR" sz="900" b="1" kern="0" spc="0" dirty="0">
                <a:effectLst/>
                <a:latin typeface="+mj-ea"/>
                <a:ea typeface="+mj-ea"/>
              </a:rPr>
            </a:br>
            <a:r>
              <a:rPr lang="ko-KR" altLang="en-US" sz="900" b="1" kern="0" spc="0" dirty="0">
                <a:effectLst/>
                <a:latin typeface="+mj-ea"/>
                <a:ea typeface="+mj-ea"/>
              </a:rPr>
              <a:t>제재가 있을 수 있음</a:t>
            </a:r>
            <a:endParaRPr lang="en-US" altLang="ko-KR" sz="900" b="1" kern="0" spc="0" dirty="0">
              <a:effectLst/>
              <a:latin typeface="+mj-ea"/>
              <a:ea typeface="+mj-ea"/>
            </a:endParaRPr>
          </a:p>
          <a:p>
            <a:pPr marL="171450" indent="-171450" algn="just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900" b="1" kern="0" spc="0" dirty="0">
                <a:effectLst/>
                <a:latin typeface="+mj-ea"/>
                <a:ea typeface="+mj-ea"/>
              </a:rPr>
              <a:t>최종 선정 이후 협약서 및 「국고보조금 집행 및 정산가이드」 </a:t>
            </a:r>
            <a:br>
              <a:rPr lang="en-US" altLang="ko-KR" sz="900" b="1" kern="0" spc="0" dirty="0">
                <a:effectLst/>
                <a:latin typeface="+mj-ea"/>
                <a:ea typeface="+mj-ea"/>
              </a:rPr>
            </a:br>
            <a:r>
              <a:rPr lang="ko-KR" altLang="en-US" sz="900" b="1" kern="0" spc="0" dirty="0">
                <a:effectLst/>
                <a:latin typeface="+mj-ea"/>
                <a:ea typeface="+mj-ea"/>
              </a:rPr>
              <a:t>등의 사항을 준수하며 기간 내 사업 이행해야 함</a:t>
            </a:r>
            <a:endParaRPr lang="en-US" altLang="ko-KR" sz="900" b="1" kern="0" spc="0" dirty="0">
              <a:effectLst/>
              <a:latin typeface="+mj-ea"/>
              <a:ea typeface="+mj-ea"/>
            </a:endParaRPr>
          </a:p>
          <a:p>
            <a:pPr marL="171450" marR="0" indent="-1714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900" b="1" kern="0" spc="0" dirty="0">
                <a:effectLst/>
                <a:latin typeface="+mj-ea"/>
                <a:ea typeface="+mj-ea"/>
              </a:rPr>
              <a:t>자기부담금 금액은 총 사업비의 </a:t>
            </a:r>
            <a:r>
              <a:rPr lang="en-US" altLang="ko-KR" sz="900" b="1" kern="0" dirty="0">
                <a:latin typeface="+mj-ea"/>
                <a:ea typeface="+mj-ea"/>
              </a:rPr>
              <a:t>10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% 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이상 편성이 원칙이며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, </a:t>
            </a:r>
            <a:br>
              <a:rPr lang="en-US" altLang="ko-KR" sz="900" b="1" kern="0" spc="0" dirty="0">
                <a:effectLst/>
                <a:latin typeface="+mj-ea"/>
                <a:ea typeface="+mj-ea"/>
              </a:rPr>
            </a:br>
            <a:r>
              <a:rPr lang="ko-KR" altLang="en-US" sz="900" b="1" kern="0" spc="0" dirty="0">
                <a:effectLst/>
                <a:latin typeface="+mj-ea"/>
                <a:ea typeface="+mj-ea"/>
              </a:rPr>
              <a:t>총 사업비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(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국고보조금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+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자기부담금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)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 정산</a:t>
            </a:r>
            <a:r>
              <a:rPr lang="ko-KR" altLang="en-US" sz="900" b="1" kern="0" dirty="0">
                <a:latin typeface="+mj-ea"/>
                <a:ea typeface="+mj-ea"/>
              </a:rPr>
              <a:t>은 필수사항</a:t>
            </a:r>
            <a:endParaRPr lang="ko-KR" altLang="en-US" sz="900" b="1" kern="0" spc="0" dirty="0">
              <a:effectLst/>
              <a:latin typeface="+mj-ea"/>
              <a:ea typeface="+mj-ea"/>
            </a:endParaRPr>
          </a:p>
          <a:p>
            <a:pPr marL="171450" marR="0" indent="-1714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900" b="1" kern="0" spc="0" dirty="0">
                <a:effectLst/>
                <a:latin typeface="+mj-ea"/>
                <a:ea typeface="+mj-ea"/>
              </a:rPr>
              <a:t>선정기업은 사업계획서에 명시된 사업화 목표 달성을 위해 </a:t>
            </a:r>
            <a:br>
              <a:rPr lang="en-US" altLang="ko-KR" sz="900" b="1" kern="0" spc="0" dirty="0">
                <a:effectLst/>
                <a:latin typeface="+mj-ea"/>
                <a:ea typeface="+mj-ea"/>
              </a:rPr>
            </a:br>
            <a:r>
              <a:rPr lang="ko-KR" altLang="en-US" sz="900" b="1" kern="0" spc="0" dirty="0">
                <a:effectLst/>
                <a:latin typeface="+mj-ea"/>
                <a:ea typeface="+mj-ea"/>
              </a:rPr>
              <a:t>사업계획을 성실히 이행 및 완수하며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, 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센터와 운영사가 </a:t>
            </a:r>
            <a:br>
              <a:rPr lang="en-US" altLang="ko-KR" sz="900" b="1" kern="0" spc="0" dirty="0">
                <a:effectLst/>
                <a:latin typeface="+mj-ea"/>
                <a:ea typeface="+mj-ea"/>
              </a:rPr>
            </a:br>
            <a:r>
              <a:rPr lang="ko-KR" altLang="en-US" sz="900" b="1" kern="0" spc="0" dirty="0">
                <a:effectLst/>
                <a:latin typeface="+mj-ea"/>
                <a:ea typeface="+mj-ea"/>
              </a:rPr>
              <a:t>요청하는 제출자료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, 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점검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, 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평가 등에 반드시 참여해야 함</a:t>
            </a:r>
          </a:p>
          <a:p>
            <a:pPr marL="171450" marR="0" indent="-1714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900" b="1" kern="0" spc="0" dirty="0">
                <a:effectLst/>
                <a:latin typeface="+mj-ea"/>
                <a:ea typeface="+mj-ea"/>
              </a:rPr>
              <a:t>본 사업 최종 선정 이후 선정된 기업은 사업 기본 </a:t>
            </a:r>
            <a:r>
              <a:rPr lang="ko-KR" altLang="en-US" sz="900" b="1" kern="0" dirty="0">
                <a:latin typeface="+mj-ea"/>
                <a:ea typeface="+mj-ea"/>
              </a:rPr>
              <a:t>프로그램</a:t>
            </a:r>
            <a:r>
              <a:rPr lang="en-US" altLang="ko-KR" sz="900" b="1" kern="0" dirty="0">
                <a:latin typeface="+mj-ea"/>
                <a:ea typeface="+mj-ea"/>
              </a:rPr>
              <a:t> </a:t>
            </a:r>
            <a:r>
              <a:rPr lang="ko-KR" altLang="en-US" sz="900" b="1" kern="0" dirty="0">
                <a:latin typeface="+mj-ea"/>
                <a:ea typeface="+mj-ea"/>
              </a:rPr>
              <a:t>및</a:t>
            </a:r>
            <a:r>
              <a:rPr lang="en-US" altLang="ko-KR" sz="900" b="1" kern="0" dirty="0">
                <a:latin typeface="+mj-ea"/>
                <a:ea typeface="+mj-ea"/>
              </a:rPr>
              <a:t> </a:t>
            </a:r>
            <a:r>
              <a:rPr lang="ko-KR" altLang="en-US" sz="900" b="1" kern="0" dirty="0">
                <a:latin typeface="+mj-ea"/>
                <a:ea typeface="+mj-ea"/>
              </a:rPr>
              <a:t>사업화 검증</a:t>
            </a:r>
            <a:r>
              <a:rPr lang="en-US" altLang="ko-KR" sz="900" b="1" kern="0" dirty="0">
                <a:latin typeface="+mj-ea"/>
                <a:ea typeface="+mj-ea"/>
              </a:rPr>
              <a:t>(PoC)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 등 전 과정 참여 및 성과를 달성해야 하며</a:t>
            </a:r>
            <a:r>
              <a:rPr lang="en-US" altLang="ko-KR" sz="900" b="1" kern="0" spc="0" dirty="0">
                <a:effectLst/>
                <a:latin typeface="+mj-ea"/>
                <a:ea typeface="+mj-ea"/>
              </a:rPr>
              <a:t>,  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불성실하게 임하거나 프로젝트 추진 및 달성 의지가 없는 경우 지원중단 및 </a:t>
            </a:r>
            <a:r>
              <a:rPr lang="ko-KR" altLang="en-US" sz="900" b="1" kern="0" spc="0" dirty="0" err="1">
                <a:effectLst/>
                <a:latin typeface="+mj-ea"/>
                <a:ea typeface="+mj-ea"/>
              </a:rPr>
              <a:t>기교부</a:t>
            </a:r>
            <a:r>
              <a:rPr lang="ko-KR" altLang="en-US" sz="900" b="1" kern="0" spc="0" dirty="0">
                <a:effectLst/>
                <a:latin typeface="+mj-ea"/>
                <a:ea typeface="+mj-ea"/>
              </a:rPr>
              <a:t> 반납이 가능함</a:t>
            </a:r>
            <a:endParaRPr lang="en-US" altLang="ko-KR" sz="900" b="1" kern="0" spc="0" dirty="0">
              <a:effectLst/>
              <a:latin typeface="+mj-ea"/>
              <a:ea typeface="+mj-ea"/>
            </a:endParaRPr>
          </a:p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500" b="1" kern="0" dirty="0">
              <a:latin typeface="+mj-ea"/>
              <a:ea typeface="+mj-ea"/>
            </a:endParaRPr>
          </a:p>
          <a:p>
            <a:pPr algn="ctr" fontAlgn="base" latinLnBrk="1">
              <a:lnSpc>
                <a:spcPct val="150000"/>
              </a:lnSpc>
            </a:pPr>
            <a:r>
              <a:rPr lang="ko-KR" altLang="en-US" sz="900" b="1" kern="0" dirty="0">
                <a:latin typeface="+mj-ea"/>
                <a:ea typeface="+mj-ea"/>
              </a:rPr>
              <a:t>상기내용을 확인하였습니다</a:t>
            </a:r>
            <a:r>
              <a:rPr lang="en-US" altLang="ko-KR" sz="900" b="1" kern="0" dirty="0">
                <a:latin typeface="+mj-ea"/>
                <a:ea typeface="+mj-ea"/>
              </a:rPr>
              <a:t>. </a:t>
            </a:r>
            <a:r>
              <a:rPr lang="ko-KR" altLang="en-US" sz="900" b="1" kern="0" spc="0" dirty="0">
                <a:effectLst/>
                <a:latin typeface="+mj-ea"/>
                <a:ea typeface="+mn-ea"/>
                <a:cs typeface="+mn-cs"/>
              </a:rPr>
              <a:t>□</a:t>
            </a:r>
            <a:endParaRPr lang="ko-KR" altLang="en-US" sz="900" kern="0" spc="-100" dirty="0">
              <a:effectLst/>
              <a:latin typeface="맑은 고딕" panose="020B0503020000020004" pitchFamily="50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58C0351-D738-474E-8552-5FF9C4A84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232" y="4717499"/>
            <a:ext cx="975387" cy="320550"/>
          </a:xfrm>
          <a:prstGeom prst="rect">
            <a:avLst/>
          </a:prstGeom>
        </p:spPr>
      </p:pic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60703BA9-F178-4998-92C9-C49D5BC3C1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912382"/>
              </p:ext>
            </p:extLst>
          </p:nvPr>
        </p:nvGraphicFramePr>
        <p:xfrm>
          <a:off x="292852" y="2657198"/>
          <a:ext cx="4786768" cy="947267"/>
        </p:xfrm>
        <a:graphic>
          <a:graphicData uri="http://schemas.openxmlformats.org/drawingml/2006/table">
            <a:tbl>
              <a:tblPr/>
              <a:tblGrid>
                <a:gridCol w="1196692">
                  <a:extLst>
                    <a:ext uri="{9D8B030D-6E8A-4147-A177-3AD203B41FA5}">
                      <a16:colId xmlns:a16="http://schemas.microsoft.com/office/drawing/2014/main" val="671058512"/>
                    </a:ext>
                  </a:extLst>
                </a:gridCol>
                <a:gridCol w="1196692">
                  <a:extLst>
                    <a:ext uri="{9D8B030D-6E8A-4147-A177-3AD203B41FA5}">
                      <a16:colId xmlns:a16="http://schemas.microsoft.com/office/drawing/2014/main" val="1001171273"/>
                    </a:ext>
                  </a:extLst>
                </a:gridCol>
                <a:gridCol w="1196692">
                  <a:extLst>
                    <a:ext uri="{9D8B030D-6E8A-4147-A177-3AD203B41FA5}">
                      <a16:colId xmlns:a16="http://schemas.microsoft.com/office/drawing/2014/main" val="149577465"/>
                    </a:ext>
                  </a:extLst>
                </a:gridCol>
                <a:gridCol w="1196692">
                  <a:extLst>
                    <a:ext uri="{9D8B030D-6E8A-4147-A177-3AD203B41FA5}">
                      <a16:colId xmlns:a16="http://schemas.microsoft.com/office/drawing/2014/main" val="1912266226"/>
                    </a:ext>
                  </a:extLst>
                </a:gridCol>
              </a:tblGrid>
              <a:tr h="3022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연도</a:t>
                      </a: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매출액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영업손익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자본금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934239"/>
                  </a:ext>
                </a:extLst>
              </a:tr>
              <a:tr h="21501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2023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년</a:t>
                      </a: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endParaRPr 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endParaRPr 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endParaRPr 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066985"/>
                  </a:ext>
                </a:extLst>
              </a:tr>
              <a:tr h="21501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2024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년</a:t>
                      </a: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endParaRPr 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endParaRPr 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endParaRPr 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933183"/>
                  </a:ext>
                </a:extLst>
              </a:tr>
              <a:tr h="21501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2025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년</a:t>
                      </a: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endParaRPr 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endParaRPr 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endParaRPr 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81774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F7B185E-A470-4C2C-9C6F-D773D60F59D6}"/>
              </a:ext>
            </a:extLst>
          </p:cNvPr>
          <p:cNvSpPr txBox="1"/>
          <p:nvPr/>
        </p:nvSpPr>
        <p:spPr>
          <a:xfrm>
            <a:off x="273507" y="2245635"/>
            <a:ext cx="1772394" cy="32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0990" marR="0" indent="-3009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100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100" b="1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기업의 매출액 </a:t>
            </a:r>
            <a:r>
              <a:rPr lang="ko-KR" altLang="en-US" sz="1100" b="1" kern="0" dirty="0">
                <a:solidFill>
                  <a:schemeClr val="tx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현황</a:t>
            </a:r>
            <a:r>
              <a:rPr lang="ko-KR" altLang="en-US" sz="1100" b="1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sz="1100" b="1" kern="0" spc="0" dirty="0">
              <a:solidFill>
                <a:schemeClr val="tx2">
                  <a:lumMod val="50000"/>
                </a:schemeClr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0CC7FF-72EB-4BCF-BDFF-4955534D1CC7}"/>
              </a:ext>
            </a:extLst>
          </p:cNvPr>
          <p:cNvSpPr txBox="1"/>
          <p:nvPr/>
        </p:nvSpPr>
        <p:spPr>
          <a:xfrm>
            <a:off x="292851" y="3604465"/>
            <a:ext cx="2006489" cy="32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0990" marR="0" indent="-300990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100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100" b="1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매출구조</a:t>
            </a:r>
            <a:endParaRPr lang="ko-KR" altLang="en-US" sz="1100" b="1" kern="0" spc="0" dirty="0">
              <a:solidFill>
                <a:schemeClr val="tx2">
                  <a:lumMod val="50000"/>
                </a:schemeClr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D94064F-71D4-4477-8F79-A3DE1D0638EB}"/>
              </a:ext>
            </a:extLst>
          </p:cNvPr>
          <p:cNvSpPr/>
          <p:nvPr/>
        </p:nvSpPr>
        <p:spPr>
          <a:xfrm>
            <a:off x="269937" y="502998"/>
            <a:ext cx="4861622" cy="549956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latin typeface="+mj-ea"/>
                <a:ea typeface="+mj-ea"/>
              </a:rPr>
              <a:t>신청기업 기본개요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AA48EB-F925-4721-A691-EEB8C1BD1853}"/>
              </a:ext>
            </a:extLst>
          </p:cNvPr>
          <p:cNvSpPr txBox="1"/>
          <p:nvPr/>
        </p:nvSpPr>
        <p:spPr>
          <a:xfrm>
            <a:off x="273153" y="1068928"/>
            <a:ext cx="5077930" cy="113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0990" marR="0" indent="-3009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100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100" b="1" kern="0" dirty="0">
                <a:solidFill>
                  <a:schemeClr val="tx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기업명 </a:t>
            </a:r>
            <a:r>
              <a:rPr lang="en-US" altLang="ko-KR" sz="1100" b="1" kern="0" dirty="0">
                <a:solidFill>
                  <a:schemeClr val="tx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</a:p>
          <a:p>
            <a:pPr marL="300990" indent="-300990" algn="just" fontAlgn="base" latinLnBrk="1">
              <a:lnSpc>
                <a:spcPct val="160000"/>
              </a:lnSpc>
            </a:pPr>
            <a:r>
              <a:rPr lang="ko-KR" altLang="en-US" sz="1100" b="1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■ 협업과제명 </a:t>
            </a:r>
            <a:r>
              <a:rPr lang="en-US" altLang="ko-KR" sz="1100" b="1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L="300990" indent="-300990" algn="just" fontAlgn="base" latinLnBrk="1">
              <a:lnSpc>
                <a:spcPct val="160000"/>
              </a:lnSpc>
            </a:pPr>
            <a:r>
              <a:rPr lang="ko-KR" altLang="en-US" sz="1100" b="1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■ 과제내용</a:t>
            </a:r>
            <a:r>
              <a:rPr lang="en-US" altLang="ko-KR" sz="1100" b="1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L="300990" indent="-300990" algn="just" fontAlgn="base" latinLnBrk="1">
              <a:lnSpc>
                <a:spcPct val="160000"/>
              </a:lnSpc>
            </a:pPr>
            <a:r>
              <a:rPr lang="ko-KR" altLang="en-US" sz="1100" b="1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■ 사업명 </a:t>
            </a:r>
            <a:r>
              <a:rPr lang="en-US" altLang="ko-KR" sz="1100" b="1" kern="0" spc="0" dirty="0">
                <a:solidFill>
                  <a:schemeClr val="tx2">
                    <a:lumMod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endParaRPr lang="ko-KR" altLang="en-US" sz="1100" b="1" kern="0" spc="0" dirty="0">
              <a:solidFill>
                <a:schemeClr val="tx2">
                  <a:lumMod val="50000"/>
                </a:schemeClr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39E9D8-DFDB-4D52-B538-B5CC4B4F2819}"/>
              </a:ext>
            </a:extLst>
          </p:cNvPr>
          <p:cNvSpPr txBox="1"/>
          <p:nvPr/>
        </p:nvSpPr>
        <p:spPr>
          <a:xfrm>
            <a:off x="5869754" y="4637274"/>
            <a:ext cx="2631441" cy="287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0990" marR="0" indent="-3009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/>
              <a:t>※  </a:t>
            </a:r>
            <a:r>
              <a:rPr lang="ko-KR" altLang="en-US" sz="9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필수 의무 사항 확인 후</a:t>
            </a:r>
            <a:r>
              <a:rPr lang="ko-KR" altLang="en-US" sz="9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■ 체크바랍니다</a:t>
            </a:r>
            <a:r>
              <a:rPr lang="en-US" altLang="ko-KR" sz="9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9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F46E0EE4-BAF4-4862-A45A-5B2224371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365351"/>
              </p:ext>
            </p:extLst>
          </p:nvPr>
        </p:nvGraphicFramePr>
        <p:xfrm>
          <a:off x="269937" y="3987623"/>
          <a:ext cx="4786768" cy="517239"/>
        </p:xfrm>
        <a:graphic>
          <a:graphicData uri="http://schemas.openxmlformats.org/drawingml/2006/table">
            <a:tbl>
              <a:tblPr/>
              <a:tblGrid>
                <a:gridCol w="1196692">
                  <a:extLst>
                    <a:ext uri="{9D8B030D-6E8A-4147-A177-3AD203B41FA5}">
                      <a16:colId xmlns:a16="http://schemas.microsoft.com/office/drawing/2014/main" val="671058512"/>
                    </a:ext>
                  </a:extLst>
                </a:gridCol>
                <a:gridCol w="1196692">
                  <a:extLst>
                    <a:ext uri="{9D8B030D-6E8A-4147-A177-3AD203B41FA5}">
                      <a16:colId xmlns:a16="http://schemas.microsoft.com/office/drawing/2014/main" val="1001171273"/>
                    </a:ext>
                  </a:extLst>
                </a:gridCol>
                <a:gridCol w="1196692">
                  <a:extLst>
                    <a:ext uri="{9D8B030D-6E8A-4147-A177-3AD203B41FA5}">
                      <a16:colId xmlns:a16="http://schemas.microsoft.com/office/drawing/2014/main" val="149577465"/>
                    </a:ext>
                  </a:extLst>
                </a:gridCol>
                <a:gridCol w="1196692">
                  <a:extLst>
                    <a:ext uri="{9D8B030D-6E8A-4147-A177-3AD203B41FA5}">
                      <a16:colId xmlns:a16="http://schemas.microsoft.com/office/drawing/2014/main" val="1912266226"/>
                    </a:ext>
                  </a:extLst>
                </a:gridCol>
              </a:tblGrid>
              <a:tr h="3022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구분</a:t>
                      </a: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B2B(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기업매출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B2C(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소비자매출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B2G(</a:t>
                      </a: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정부기관 매출</a:t>
                      </a:r>
                      <a:r>
                        <a:rPr lang="en-US" altLang="ko-KR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800" b="1" kern="0" spc="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934239"/>
                  </a:ext>
                </a:extLst>
              </a:tr>
              <a:tr h="21501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r>
                        <a:rPr lang="ko-KR" alt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매출구조</a:t>
                      </a: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r>
                        <a:rPr 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%</a:t>
                      </a: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r>
                        <a:rPr 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%</a:t>
                      </a: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27660" marR="63500" indent="-1320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65530" algn="l"/>
                          <a:tab pos="1381760" algn="l"/>
                          <a:tab pos="2848610" algn="l"/>
                        </a:tabLst>
                      </a:pPr>
                      <a:r>
                        <a:rPr lang="en-US" sz="800" b="1" kern="0" spc="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%</a:t>
                      </a:r>
                    </a:p>
                  </a:txBody>
                  <a:tcPr marL="7770" marR="7770" marT="19838" marB="198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066985"/>
                  </a:ext>
                </a:extLst>
              </a:tr>
            </a:tbl>
          </a:graphicData>
        </a:graphic>
      </p:graphicFrame>
      <p:sp>
        <p:nvSpPr>
          <p:cNvPr id="19" name="슬라이드 번호 개체 틀 1">
            <a:extLst>
              <a:ext uri="{FF2B5EF4-FFF2-40B4-BE49-F238E27FC236}">
                <a16:creationId xmlns:a16="http://schemas.microsoft.com/office/drawing/2014/main" id="{F8FEE0B2-487F-40ED-85D1-3406761EE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506" y="4767263"/>
            <a:ext cx="458194" cy="2738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1</a:t>
            </a:r>
            <a:endParaRPr lang="ko-KR" altLang="en-US" sz="11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2102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AAB62C3-FCE9-F4D5-85C1-44451B6DC1C2}"/>
              </a:ext>
            </a:extLst>
          </p:cNvPr>
          <p:cNvSpPr/>
          <p:nvPr/>
        </p:nvSpPr>
        <p:spPr>
          <a:xfrm>
            <a:off x="0" y="186117"/>
            <a:ext cx="5664425" cy="323681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600" b="1" dirty="0">
                <a:latin typeface="+mj-ea"/>
                <a:ea typeface="+mj-ea"/>
              </a:rPr>
              <a:t>1. </a:t>
            </a:r>
            <a:r>
              <a:rPr lang="ko-KR" altLang="en-US" sz="1600" b="1" dirty="0">
                <a:latin typeface="+mj-ea"/>
                <a:ea typeface="+mj-ea"/>
              </a:rPr>
              <a:t>기업 현황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77361B-4B12-A720-4D01-234C4DE122AF}"/>
              </a:ext>
            </a:extLst>
          </p:cNvPr>
          <p:cNvSpPr txBox="1"/>
          <p:nvPr/>
        </p:nvSpPr>
        <p:spPr>
          <a:xfrm>
            <a:off x="242761" y="645366"/>
            <a:ext cx="8496638" cy="317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※ </a:t>
            </a:r>
            <a:r>
              <a:rPr lang="ko-KR" altLang="en-US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공모 신청서 제안 내용을 기반으로 작성 </a:t>
            </a: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디자인 및 페이지수 조정 가능</a:t>
            </a: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569585-B3E3-4DB5-9FC5-2442E44E9B13}"/>
              </a:ext>
            </a:extLst>
          </p:cNvPr>
          <p:cNvSpPr txBox="1"/>
          <p:nvPr/>
        </p:nvSpPr>
        <p:spPr>
          <a:xfrm>
            <a:off x="242761" y="1224672"/>
            <a:ext cx="8496638" cy="2484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latin typeface="+mj-ea"/>
                <a:ea typeface="+mj-ea"/>
              </a:rPr>
              <a:t>기업소개</a:t>
            </a:r>
            <a:r>
              <a:rPr lang="ko-KR" altLang="en-US" sz="1200" dirty="0">
                <a:latin typeface="+mj-ea"/>
                <a:ea typeface="+mj-ea"/>
              </a:rPr>
              <a:t> </a:t>
            </a:r>
            <a:endParaRPr lang="en-US" altLang="ko-KR" sz="12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200" i="1" dirty="0">
                <a:solidFill>
                  <a:srgbClr val="0000FF"/>
                </a:solidFill>
                <a:latin typeface="+mj-ea"/>
                <a:ea typeface="+mj-ea"/>
              </a:rPr>
              <a:t>  - </a:t>
            </a:r>
            <a:r>
              <a:rPr lang="ko-KR" altLang="en-US" sz="1200" i="1" dirty="0">
                <a:solidFill>
                  <a:srgbClr val="0000FF"/>
                </a:solidFill>
                <a:latin typeface="+mj-ea"/>
                <a:ea typeface="+mj-ea"/>
              </a:rPr>
              <a:t>설립 배경</a:t>
            </a:r>
            <a:r>
              <a:rPr lang="en-US" altLang="ko-KR" sz="1200" i="1" dirty="0">
                <a:solidFill>
                  <a:srgbClr val="0000FF"/>
                </a:solidFill>
                <a:latin typeface="+mj-ea"/>
                <a:ea typeface="+mj-ea"/>
              </a:rPr>
              <a:t>, </a:t>
            </a:r>
            <a:r>
              <a:rPr lang="ko-KR" altLang="en-US" sz="1200" i="1" dirty="0">
                <a:solidFill>
                  <a:srgbClr val="0000FF"/>
                </a:solidFill>
                <a:latin typeface="+mj-ea"/>
                <a:ea typeface="+mj-ea"/>
              </a:rPr>
              <a:t>기업 주요 사업 및 역량</a:t>
            </a:r>
            <a:endParaRPr lang="en-US" altLang="ko-KR" sz="1200" kern="0" spc="-150" dirty="0">
              <a:solidFill>
                <a:srgbClr val="0000FF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rgbClr val="0000FF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rgbClr val="0000FF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b="1" dirty="0">
                <a:latin typeface="+mj-ea"/>
                <a:ea typeface="+mj-ea"/>
              </a:rPr>
              <a:t>주요 활동내역 및 주요 성과 </a:t>
            </a:r>
            <a:endParaRPr lang="en-US" altLang="ko-KR" sz="12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200" i="1" dirty="0">
                <a:solidFill>
                  <a:srgbClr val="0000FF"/>
                </a:solidFill>
                <a:latin typeface="+mj-ea"/>
                <a:ea typeface="+mj-ea"/>
              </a:rPr>
              <a:t>   - </a:t>
            </a:r>
            <a:r>
              <a:rPr lang="ko-KR" altLang="en-US" sz="1200" i="1" kern="0" spc="-150" dirty="0">
                <a:solidFill>
                  <a:srgbClr val="0000FF"/>
                </a:solidFill>
                <a:latin typeface="+mj-ea"/>
                <a:ea typeface="+mj-ea"/>
              </a:rPr>
              <a:t>운영 성과</a:t>
            </a:r>
            <a:r>
              <a:rPr lang="en-US" altLang="ko-KR" sz="1200" i="1" kern="0" spc="-150" dirty="0">
                <a:solidFill>
                  <a:srgbClr val="0000FF"/>
                </a:solidFill>
                <a:latin typeface="+mj-ea"/>
                <a:ea typeface="+mj-ea"/>
              </a:rPr>
              <a:t>,</a:t>
            </a:r>
            <a:r>
              <a:rPr lang="ko-KR" altLang="en-US" sz="1200" i="1" kern="0" spc="-150" dirty="0">
                <a:solidFill>
                  <a:srgbClr val="0000FF"/>
                </a:solidFill>
                <a:latin typeface="+mj-ea"/>
                <a:ea typeface="+mj-ea"/>
              </a:rPr>
              <a:t>  </a:t>
            </a:r>
            <a:r>
              <a:rPr lang="ko-KR" altLang="en-US" sz="1200" i="1" kern="0" spc="-150" dirty="0">
                <a:solidFill>
                  <a:srgbClr val="0000FF"/>
                </a:solidFill>
                <a:effectLst/>
                <a:latin typeface="+mj-ea"/>
                <a:ea typeface="+mj-ea"/>
              </a:rPr>
              <a:t>예술적 성과 등</a:t>
            </a:r>
            <a:r>
              <a:rPr lang="ko-KR" altLang="en-US" sz="1200" kern="0" spc="-150" dirty="0">
                <a:solidFill>
                  <a:srgbClr val="0000FF"/>
                </a:solidFill>
                <a:effectLst/>
                <a:latin typeface="+mj-ea"/>
                <a:ea typeface="+mj-ea"/>
              </a:rPr>
              <a:t> </a:t>
            </a:r>
            <a:endParaRPr lang="en-US" altLang="ko-KR" sz="1200" kern="0" spc="-150" dirty="0">
              <a:solidFill>
                <a:srgbClr val="0000FF"/>
              </a:solidFill>
              <a:effectLst/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endParaRPr lang="en-US" altLang="ko-KR" sz="1200" kern="0" spc="-130" dirty="0">
              <a:solidFill>
                <a:srgbClr val="0000FF"/>
              </a:solidFill>
              <a:latin typeface="+mj-ea"/>
              <a:ea typeface="+mj-ea"/>
            </a:endParaRPr>
          </a:p>
          <a:p>
            <a:pPr marR="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kern="0" spc="-130" dirty="0">
              <a:solidFill>
                <a:srgbClr val="0000FF"/>
              </a:solidFill>
              <a:effectLst/>
              <a:latin typeface="+mj-ea"/>
              <a:ea typeface="+mj-ea"/>
            </a:endParaRPr>
          </a:p>
          <a:p>
            <a:pPr marR="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kern="0" spc="-130" dirty="0">
              <a:solidFill>
                <a:srgbClr val="0000FF"/>
              </a:solidFill>
              <a:effectLst/>
              <a:latin typeface="+mj-ea"/>
              <a:ea typeface="+mj-ea"/>
            </a:endParaRPr>
          </a:p>
        </p:txBody>
      </p:sp>
      <p:sp>
        <p:nvSpPr>
          <p:cNvPr id="6" name="슬라이드 번호 개체 틀 1">
            <a:extLst>
              <a:ext uri="{FF2B5EF4-FFF2-40B4-BE49-F238E27FC236}">
                <a16:creationId xmlns:a16="http://schemas.microsoft.com/office/drawing/2014/main" id="{59F71B16-37B8-4CFD-8317-949D3CFBE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506" y="4767263"/>
            <a:ext cx="458194" cy="2738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2</a:t>
            </a:r>
            <a:endParaRPr lang="ko-KR" altLang="en-US" sz="11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4717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FBA3F5-CBAC-D10B-A163-9DF78DA95237}"/>
              </a:ext>
            </a:extLst>
          </p:cNvPr>
          <p:cNvSpPr txBox="1"/>
          <p:nvPr/>
        </p:nvSpPr>
        <p:spPr>
          <a:xfrm>
            <a:off x="242761" y="1239478"/>
            <a:ext cx="8496638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b="1" dirty="0">
                <a:latin typeface="+mj-ea"/>
                <a:ea typeface="+mj-ea"/>
              </a:rPr>
              <a:t>사업 개요</a:t>
            </a:r>
            <a:endParaRPr lang="en-US" altLang="ko-KR" sz="1200" dirty="0"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E5A67A4-458E-4694-7079-90263F9C598C}"/>
              </a:ext>
            </a:extLst>
          </p:cNvPr>
          <p:cNvSpPr/>
          <p:nvPr/>
        </p:nvSpPr>
        <p:spPr>
          <a:xfrm>
            <a:off x="0" y="186117"/>
            <a:ext cx="5664425" cy="323681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600" b="1" dirty="0">
                <a:latin typeface="+mj-ea"/>
                <a:ea typeface="+mj-ea"/>
              </a:rPr>
              <a:t>2. </a:t>
            </a:r>
            <a:r>
              <a:rPr lang="ko-KR" altLang="en-US" sz="1600" b="1" dirty="0">
                <a:latin typeface="+mj-ea"/>
                <a:ea typeface="+mj-ea"/>
              </a:rPr>
              <a:t>협업과제 제안 </a:t>
            </a:r>
            <a:r>
              <a:rPr lang="en-US" altLang="ko-KR" sz="1600" b="1" dirty="0">
                <a:latin typeface="+mj-ea"/>
                <a:ea typeface="+mj-ea"/>
              </a:rPr>
              <a:t> </a:t>
            </a:r>
            <a:endParaRPr lang="ko-KR" altLang="en-US" sz="1600" b="1" dirty="0"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82E1C9-4EDA-4E4D-B0CA-AC9FD9579C18}"/>
              </a:ext>
            </a:extLst>
          </p:cNvPr>
          <p:cNvSpPr txBox="1"/>
          <p:nvPr/>
        </p:nvSpPr>
        <p:spPr>
          <a:xfrm>
            <a:off x="242761" y="645366"/>
            <a:ext cx="8496638" cy="317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※ </a:t>
            </a:r>
            <a:r>
              <a:rPr lang="ko-KR" altLang="en-US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공모 신청서 제안 내용을 기반으로 작성 </a:t>
            </a: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디자인 및 페이지수 조정 가능</a:t>
            </a: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554A5-E906-441D-9479-B403E965F9FE}"/>
              </a:ext>
            </a:extLst>
          </p:cNvPr>
          <p:cNvSpPr txBox="1"/>
          <p:nvPr/>
        </p:nvSpPr>
        <p:spPr>
          <a:xfrm>
            <a:off x="322111" y="1628467"/>
            <a:ext cx="60519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협업과제 내용</a:t>
            </a:r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기획 의도</a:t>
            </a:r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내용</a:t>
            </a:r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목표 시장</a:t>
            </a:r>
            <a:endParaRPr lang="ko-KR" altLang="en-US" sz="1200" i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B0169E-1449-41A7-9BFF-8CEDBD9CC712}"/>
              </a:ext>
            </a:extLst>
          </p:cNvPr>
          <p:cNvSpPr txBox="1"/>
          <p:nvPr/>
        </p:nvSpPr>
        <p:spPr>
          <a:xfrm>
            <a:off x="242761" y="2356530"/>
            <a:ext cx="8496638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b="1" dirty="0">
                <a:latin typeface="+mj-ea"/>
                <a:ea typeface="+mj-ea"/>
              </a:rPr>
              <a:t>협업 필요성 및 차별성</a:t>
            </a:r>
            <a:endParaRPr lang="en-US" altLang="ko-KR" sz="1200" dirty="0"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F68143-1A0F-4082-B0FB-0F9E96D7487F}"/>
              </a:ext>
            </a:extLst>
          </p:cNvPr>
          <p:cNvSpPr txBox="1"/>
          <p:nvPr/>
        </p:nvSpPr>
        <p:spPr>
          <a:xfrm>
            <a:off x="322111" y="2748226"/>
            <a:ext cx="60519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수요기업 분석</a:t>
            </a:r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협업 필요성</a:t>
            </a:r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차별성</a:t>
            </a:r>
            <a:endParaRPr lang="ko-KR" altLang="en-US" sz="1200" i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슬라이드 번호 개체 틀 1">
            <a:extLst>
              <a:ext uri="{FF2B5EF4-FFF2-40B4-BE49-F238E27FC236}">
                <a16:creationId xmlns:a16="http://schemas.microsoft.com/office/drawing/2014/main" id="{E446AA2B-4B8D-4954-BED2-EB4C6173C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506" y="4767263"/>
            <a:ext cx="458194" cy="2738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3</a:t>
            </a:r>
            <a:endParaRPr lang="ko-KR" altLang="en-US" sz="11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7851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E39BEE4-ECF2-4AE6-B1ED-D31B426E4B26}"/>
              </a:ext>
            </a:extLst>
          </p:cNvPr>
          <p:cNvSpPr/>
          <p:nvPr/>
        </p:nvSpPr>
        <p:spPr>
          <a:xfrm>
            <a:off x="0" y="186117"/>
            <a:ext cx="5664425" cy="323681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600" b="1" dirty="0">
                <a:latin typeface="+mj-ea"/>
                <a:ea typeface="+mj-ea"/>
              </a:rPr>
              <a:t>3. </a:t>
            </a:r>
            <a:r>
              <a:rPr lang="ko-KR" altLang="en-US" sz="1600" b="1" dirty="0">
                <a:latin typeface="+mj-ea"/>
                <a:ea typeface="+mj-ea"/>
              </a:rPr>
              <a:t>협업 전략 및 실행 계획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619804-CE7D-46B6-9A5D-E7EB646F7FD6}"/>
              </a:ext>
            </a:extLst>
          </p:cNvPr>
          <p:cNvSpPr txBox="1"/>
          <p:nvPr/>
        </p:nvSpPr>
        <p:spPr>
          <a:xfrm>
            <a:off x="242760" y="1233866"/>
            <a:ext cx="7564809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b="1" dirty="0">
                <a:latin typeface="+mj-ea"/>
                <a:ea typeface="+mj-ea"/>
              </a:rPr>
              <a:t>협업 목표 및 추진방안</a:t>
            </a:r>
            <a:endParaRPr lang="en-US" altLang="ko-KR" sz="1200" dirty="0">
              <a:latin typeface="+mj-ea"/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3188C9-9E32-4763-94CC-5F595B89C276}"/>
              </a:ext>
            </a:extLst>
          </p:cNvPr>
          <p:cNvSpPr txBox="1"/>
          <p:nvPr/>
        </p:nvSpPr>
        <p:spPr>
          <a:xfrm>
            <a:off x="242761" y="2304748"/>
            <a:ext cx="750278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+mj-ea"/>
                <a:ea typeface="+mj-ea"/>
              </a:rPr>
              <a:t> </a:t>
            </a:r>
            <a:r>
              <a:rPr lang="ko-KR" altLang="en-US" sz="1200" b="1" dirty="0">
                <a:latin typeface="+mj-ea"/>
                <a:ea typeface="+mj-ea"/>
              </a:rPr>
              <a:t>세부 협업 추진계획</a:t>
            </a:r>
            <a:endParaRPr lang="en-US" altLang="ko-KR" sz="1200" b="1" dirty="0"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F2AD6A-7599-4FC3-9697-2239F3D3D0FB}"/>
              </a:ext>
            </a:extLst>
          </p:cNvPr>
          <p:cNvSpPr txBox="1"/>
          <p:nvPr/>
        </p:nvSpPr>
        <p:spPr>
          <a:xfrm>
            <a:off x="242762" y="3405427"/>
            <a:ext cx="7564808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+mj-ea"/>
              </a:rPr>
              <a:t> </a:t>
            </a:r>
            <a:r>
              <a:rPr lang="ko-KR" altLang="en-US" sz="1200" b="1" dirty="0">
                <a:latin typeface="+mj-ea"/>
              </a:rPr>
              <a:t>협업 수행 관련 실적</a:t>
            </a:r>
            <a:endParaRPr lang="en-US" altLang="ko-KR" sz="1200" b="1" dirty="0">
              <a:latin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43AFBF-D31D-43E8-9CC7-2722C17E8E25}"/>
              </a:ext>
            </a:extLst>
          </p:cNvPr>
          <p:cNvSpPr txBox="1"/>
          <p:nvPr/>
        </p:nvSpPr>
        <p:spPr>
          <a:xfrm>
            <a:off x="322110" y="1567483"/>
            <a:ext cx="60519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협업 목표</a:t>
            </a:r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협업 방식</a:t>
            </a:r>
            <a:endParaRPr lang="ko-KR" altLang="en-US" sz="1200" i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28D0FE-BCD4-7680-F923-08B0921D9EAF}"/>
              </a:ext>
            </a:extLst>
          </p:cNvPr>
          <p:cNvSpPr txBox="1"/>
          <p:nvPr/>
        </p:nvSpPr>
        <p:spPr>
          <a:xfrm>
            <a:off x="322110" y="2667405"/>
            <a:ext cx="60519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사업화 검증</a:t>
            </a:r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(PoC)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세부계획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D1E28B-8E32-3490-9441-4BE717A5155F}"/>
              </a:ext>
            </a:extLst>
          </p:cNvPr>
          <p:cNvSpPr txBox="1"/>
          <p:nvPr/>
        </p:nvSpPr>
        <p:spPr>
          <a:xfrm>
            <a:off x="322109" y="3746301"/>
            <a:ext cx="60519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역량</a:t>
            </a:r>
            <a:r>
              <a:rPr lang="en-US" altLang="ko-KR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협업 실적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CD4D7-370A-BB99-CA34-27EAFFD52E6E}"/>
              </a:ext>
            </a:extLst>
          </p:cNvPr>
          <p:cNvSpPr txBox="1"/>
          <p:nvPr/>
        </p:nvSpPr>
        <p:spPr>
          <a:xfrm>
            <a:off x="242761" y="645366"/>
            <a:ext cx="8496638" cy="317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※ </a:t>
            </a:r>
            <a:r>
              <a:rPr lang="ko-KR" altLang="en-US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공모 신청서 제안 내용을 기반으로 작성 </a:t>
            </a: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디자인 및 페이지수 조정 가능</a:t>
            </a: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</a:t>
            </a:r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77B552C7-BAAC-4F82-94BE-F36A8EB38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506" y="4767263"/>
            <a:ext cx="458194" cy="2738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4</a:t>
            </a:r>
            <a:endParaRPr lang="ko-KR" altLang="en-US" sz="11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5223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AE1771BD-BF7F-0164-3272-BFF0B95CA628}"/>
              </a:ext>
            </a:extLst>
          </p:cNvPr>
          <p:cNvSpPr/>
          <p:nvPr/>
        </p:nvSpPr>
        <p:spPr>
          <a:xfrm>
            <a:off x="0" y="186117"/>
            <a:ext cx="5664425" cy="323681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600" b="1" dirty="0">
                <a:latin typeface="+mj-ea"/>
                <a:ea typeface="+mj-ea"/>
              </a:rPr>
              <a:t>4. </a:t>
            </a:r>
            <a:r>
              <a:rPr lang="ko-KR" altLang="en-US" sz="1600" b="1" dirty="0">
                <a:latin typeface="+mj-ea"/>
                <a:ea typeface="+mj-ea"/>
              </a:rPr>
              <a:t>수행 및 성과관리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EC0B41-440E-9EB1-E934-29387241BB18}"/>
              </a:ext>
            </a:extLst>
          </p:cNvPr>
          <p:cNvSpPr txBox="1"/>
          <p:nvPr/>
        </p:nvSpPr>
        <p:spPr>
          <a:xfrm>
            <a:off x="212688" y="1258716"/>
            <a:ext cx="7962314" cy="305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b="1" dirty="0">
                <a:latin typeface="+mj-ea"/>
                <a:ea typeface="+mj-ea"/>
              </a:rPr>
              <a:t>협업 수행역량 및 추진체계</a:t>
            </a:r>
            <a:endParaRPr lang="en-US" altLang="ko-KR" sz="1200" dirty="0"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4F225C-774B-7EBC-C878-1C6D882CEE36}"/>
              </a:ext>
            </a:extLst>
          </p:cNvPr>
          <p:cNvSpPr txBox="1"/>
          <p:nvPr/>
        </p:nvSpPr>
        <p:spPr>
          <a:xfrm>
            <a:off x="328506" y="1531997"/>
            <a:ext cx="6051973" cy="305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i="1" kern="0" spc="-50" dirty="0">
                <a:solidFill>
                  <a:srgbClr val="0000FF"/>
                </a:solidFill>
                <a:effectLst/>
                <a:latin typeface="+mj-ea"/>
                <a:ea typeface="+mj-ea"/>
              </a:rPr>
              <a:t>- </a:t>
            </a:r>
            <a:r>
              <a:rPr lang="ko-KR" altLang="en-US" sz="1200" i="1" kern="0" spc="-50" dirty="0">
                <a:solidFill>
                  <a:srgbClr val="0000FF"/>
                </a:solidFill>
                <a:effectLst/>
                <a:latin typeface="+mj-ea"/>
                <a:ea typeface="+mj-ea"/>
              </a:rPr>
              <a:t>대표자 및 팀원 구성</a:t>
            </a:r>
            <a:r>
              <a:rPr lang="en-US" altLang="ko-KR" sz="1200" i="1" kern="0" spc="-50" dirty="0">
                <a:solidFill>
                  <a:srgbClr val="0000FF"/>
                </a:solidFill>
                <a:latin typeface="+mj-ea"/>
                <a:ea typeface="+mj-ea"/>
              </a:rPr>
              <a:t>, </a:t>
            </a:r>
            <a:r>
              <a:rPr lang="ko-KR" altLang="en-US" sz="1200" i="1" kern="0" spc="-50" dirty="0">
                <a:solidFill>
                  <a:srgbClr val="0000FF"/>
                </a:solidFill>
                <a:latin typeface="+mj-ea"/>
                <a:ea typeface="+mj-ea"/>
              </a:rPr>
              <a:t>역할 및  경력</a:t>
            </a:r>
            <a:r>
              <a:rPr lang="en-US" altLang="ko-KR" sz="1200" i="1" kern="0" spc="-50" dirty="0">
                <a:solidFill>
                  <a:srgbClr val="0000FF"/>
                </a:solidFill>
                <a:latin typeface="+mj-ea"/>
                <a:ea typeface="+mj-ea"/>
              </a:rPr>
              <a:t>·</a:t>
            </a:r>
            <a:r>
              <a:rPr lang="ko-KR" altLang="en-US" sz="1200" i="1" kern="0" spc="-50" dirty="0">
                <a:solidFill>
                  <a:srgbClr val="0000FF"/>
                </a:solidFill>
                <a:latin typeface="+mj-ea"/>
                <a:ea typeface="+mj-ea"/>
              </a:rPr>
              <a:t>역량 등</a:t>
            </a:r>
            <a:endParaRPr lang="ko-KR" altLang="en-US" sz="1200" i="1" kern="0" spc="0" dirty="0">
              <a:solidFill>
                <a:srgbClr val="000000"/>
              </a:solidFill>
              <a:effectLst/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49201-3015-A5FE-CED2-03EFB3B366F8}"/>
              </a:ext>
            </a:extLst>
          </p:cNvPr>
          <p:cNvSpPr txBox="1"/>
          <p:nvPr/>
        </p:nvSpPr>
        <p:spPr>
          <a:xfrm>
            <a:off x="242761" y="2158851"/>
            <a:ext cx="7962314" cy="305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b="1" dirty="0">
                <a:latin typeface="+mj-ea"/>
                <a:ea typeface="+mj-ea"/>
              </a:rPr>
              <a:t>성과목표 및 확장 계획</a:t>
            </a:r>
            <a:endParaRPr lang="en-US" altLang="ko-KR" sz="1200" dirty="0"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53678D-827D-A906-955E-A9238052923C}"/>
              </a:ext>
            </a:extLst>
          </p:cNvPr>
          <p:cNvSpPr txBox="1"/>
          <p:nvPr/>
        </p:nvSpPr>
        <p:spPr>
          <a:xfrm>
            <a:off x="358579" y="2432132"/>
            <a:ext cx="6051973" cy="545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i="1" kern="0" spc="-50" dirty="0">
                <a:solidFill>
                  <a:srgbClr val="0000FF"/>
                </a:solidFill>
                <a:effectLst/>
                <a:latin typeface="+mj-ea"/>
                <a:ea typeface="+mj-ea"/>
              </a:rPr>
              <a:t>- </a:t>
            </a:r>
            <a:r>
              <a:rPr lang="ko-KR" altLang="en-US" sz="1200" i="1" kern="0" spc="-50" dirty="0">
                <a:solidFill>
                  <a:srgbClr val="0000FF"/>
                </a:solidFill>
                <a:effectLst/>
                <a:latin typeface="+mj-ea"/>
                <a:ea typeface="+mj-ea"/>
              </a:rPr>
              <a:t>협업과제 기간 달성하고자 하는 목표</a:t>
            </a:r>
            <a:endParaRPr lang="en-US" altLang="ko-KR" sz="1200" i="1" kern="0" spc="-50" dirty="0">
              <a:solidFill>
                <a:srgbClr val="0000FF"/>
              </a:solidFill>
              <a:effectLst/>
              <a:latin typeface="+mj-ea"/>
              <a:ea typeface="+mj-ea"/>
            </a:endParaRPr>
          </a:p>
          <a:p>
            <a:pPr marR="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i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- </a:t>
            </a:r>
            <a:r>
              <a:rPr lang="ko-KR" altLang="en-US" sz="1200" i="1" kern="0" spc="0" dirty="0">
                <a:solidFill>
                  <a:srgbClr val="0000FF"/>
                </a:solidFill>
                <a:effectLst/>
                <a:latin typeface="+mj-ea"/>
                <a:ea typeface="+mj-ea"/>
              </a:rPr>
              <a:t>후속 사업화 및 확장 계획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69F83B-FA89-82CD-B97B-89043FED01EF}"/>
              </a:ext>
            </a:extLst>
          </p:cNvPr>
          <p:cNvSpPr txBox="1"/>
          <p:nvPr/>
        </p:nvSpPr>
        <p:spPr>
          <a:xfrm>
            <a:off x="242761" y="645366"/>
            <a:ext cx="8496638" cy="317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※ </a:t>
            </a:r>
            <a:r>
              <a:rPr lang="ko-KR" altLang="en-US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공모 신청서 제안 내용을 기반으로 작성 </a:t>
            </a: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(</a:t>
            </a:r>
            <a:r>
              <a:rPr lang="ko-KR" altLang="en-US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디자인 및 페이지수 조정 가능</a:t>
            </a:r>
            <a:r>
              <a:rPr lang="en-US" altLang="ko-KR" sz="1100" dirty="0">
                <a:solidFill>
                  <a:srgbClr val="0000FF"/>
                </a:solidFill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)</a:t>
            </a:r>
          </a:p>
        </p:txBody>
      </p:sp>
      <p:sp>
        <p:nvSpPr>
          <p:cNvPr id="11" name="슬라이드 번호 개체 틀 1">
            <a:extLst>
              <a:ext uri="{FF2B5EF4-FFF2-40B4-BE49-F238E27FC236}">
                <a16:creationId xmlns:a16="http://schemas.microsoft.com/office/drawing/2014/main" id="{BB60B926-9D2D-49BA-9D9F-6340BBBCD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506" y="4767263"/>
            <a:ext cx="458194" cy="2738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latin typeface="에스코어 드림 4 Regular" panose="020B0503030302020204" pitchFamily="34" charset="-127"/>
                <a:ea typeface="에스코어 드림 4 Regular" panose="020B0503030302020204" pitchFamily="34" charset="-127"/>
              </a:rPr>
              <a:t>5</a:t>
            </a:r>
            <a:endParaRPr lang="ko-KR" altLang="en-US" sz="1100" dirty="0">
              <a:latin typeface="에스코어 드림 4 Regular" panose="020B0503030302020204" pitchFamily="34" charset="-127"/>
              <a:ea typeface="에스코어 드림 4 Regular" panose="020B05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9622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1335</TotalTime>
  <Words>793</Words>
  <Application>Microsoft Office PowerPoint</Application>
  <PresentationFormat>화면 슬라이드 쇼(16:9)</PresentationFormat>
  <Paragraphs>152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Pretendard Medium</vt:lpstr>
      <vt:lpstr>나눔고딕</vt:lpstr>
      <vt:lpstr>맑은 고딕</vt:lpstr>
      <vt:lpstr>에스코어 드림 4 Regular</vt:lpstr>
      <vt:lpstr>함초롬바탕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Lenovo</dc:creator>
  <cp:lastModifiedBy>user</cp:lastModifiedBy>
  <cp:revision>88</cp:revision>
  <cp:lastPrinted>2025-03-26T09:18:58Z</cp:lastPrinted>
  <dcterms:created xsi:type="dcterms:W3CDTF">2023-03-16T05:20:42Z</dcterms:created>
  <dcterms:modified xsi:type="dcterms:W3CDTF">2026-08-06T05:55:35Z</dcterms:modified>
</cp:coreProperties>
</file>