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9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906000" cy="6858000" type="A4"/>
  <p:notesSz cx="6797675" cy="9926638"/>
  <p:embeddedFontLst>
    <p:embeddedFont>
      <p:font typeface="나눔바른고딕" panose="020B0600000101010101" charset="-127"/>
      <p:regular r:id="rId11"/>
      <p:bold r:id="rId12"/>
    </p:embeddedFont>
    <p:embeddedFont>
      <p:font typeface="맑은 고딕" panose="020B0503020000020004" pitchFamily="50" charset="-127"/>
      <p:regular r:id="rId13"/>
      <p:bold r:id="rId14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8">
          <p15:clr>
            <a:srgbClr val="A4A3A4"/>
          </p15:clr>
        </p15:guide>
        <p15:guide id="2" pos="311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5">
          <p15:clr>
            <a:srgbClr val="A4A3A4"/>
          </p15:clr>
        </p15:guide>
        <p15:guide id="2" pos="2139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김원섭" initials="김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TxStyle/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TxStyle/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013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942" y="102"/>
      </p:cViewPr>
      <p:guideLst>
        <p:guide orient="horz" pos="2158"/>
        <p:guide pos="311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2" d="100"/>
          <a:sy n="92" d="100"/>
        </p:scale>
        <p:origin x="-3780" y="-96"/>
      </p:cViewPr>
      <p:guideLst>
        <p:guide orient="horz" pos="3125"/>
        <p:guide pos="213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notesMaster" Target="notesMasters/notesMaster1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r">
              <a:defRPr sz="1200"/>
            </a:lvl1pPr>
          </a:lstStyle>
          <a:p>
            <a:pPr lvl="0">
              <a:defRPr/>
            </a:pPr>
            <a:fld id="{347C66A2-CBE6-4679-B7AC-47C0845CFABF}" type="datetime1">
              <a:rPr lang="ko-KR" altLang="en-US"/>
              <a:pPr lvl="0">
                <a:defRPr/>
              </a:pPr>
              <a:t>2026-08-04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981075" y="1241425"/>
            <a:ext cx="48355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anchor="ctr"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/>
          <a:lstStyle/>
          <a:p>
            <a:pPr lvl="0">
              <a:defRPr/>
            </a:pPr>
            <a:r>
              <a:rPr lang="ko-KR" altLang="en-US"/>
              <a:t>마스터 텍스트 스타일을 편집하려면 클릭</a:t>
            </a:r>
          </a:p>
          <a:p>
            <a:pPr lvl="1">
              <a:defRPr/>
            </a:pPr>
            <a:r>
              <a:rPr lang="ko-KR" altLang="en-US"/>
              <a:t>두 번째 수준</a:t>
            </a:r>
          </a:p>
          <a:p>
            <a:pPr lvl="2">
              <a:defRPr/>
            </a:pPr>
            <a:r>
              <a:rPr lang="ko-KR" altLang="en-US"/>
              <a:t>세 번째 수준</a:t>
            </a:r>
          </a:p>
          <a:p>
            <a:pPr lvl="3">
              <a:defRPr/>
            </a:pPr>
            <a:r>
              <a:rPr lang="ko-KR" altLang="en-US"/>
              <a:t>네 번째 수준</a:t>
            </a:r>
          </a:p>
          <a:p>
            <a:pPr lvl="4">
              <a:defRPr/>
            </a:pPr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r">
              <a:defRPr sz="1200"/>
            </a:lvl1pPr>
          </a:lstStyle>
          <a:p>
            <a:pPr lvl="0">
              <a:defRPr/>
            </a:pPr>
            <a:fld id="{9674D9C8-360D-45ED-B074-11892A5AA561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그림 11">
            <a:extLst>
              <a:ext uri="{FF2B5EF4-FFF2-40B4-BE49-F238E27FC236}">
                <a16:creationId xmlns:a16="http://schemas.microsoft.com/office/drawing/2014/main" id="{81831776-B9ED-4482-9EFF-A51611771EF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85"/>
          <a:stretch/>
        </p:blipFill>
        <p:spPr>
          <a:xfrm>
            <a:off x="446532" y="0"/>
            <a:ext cx="9012936" cy="735301"/>
          </a:xfrm>
          <a:prstGeom prst="rect">
            <a:avLst/>
          </a:prstGeom>
        </p:spPr>
      </p:pic>
      <p:grpSp>
        <p:nvGrpSpPr>
          <p:cNvPr id="16" name="그룹 15">
            <a:extLst>
              <a:ext uri="{FF2B5EF4-FFF2-40B4-BE49-F238E27FC236}">
                <a16:creationId xmlns:a16="http://schemas.microsoft.com/office/drawing/2014/main" id="{91B02C46-A25E-4A11-8D66-7A9E29C156ED}"/>
              </a:ext>
            </a:extLst>
          </p:cNvPr>
          <p:cNvGrpSpPr/>
          <p:nvPr userDrawn="1"/>
        </p:nvGrpSpPr>
        <p:grpSpPr>
          <a:xfrm>
            <a:off x="1195255" y="330769"/>
            <a:ext cx="45719" cy="238925"/>
            <a:chOff x="563532" y="1218400"/>
            <a:chExt cx="291094" cy="582188"/>
          </a:xfrm>
        </p:grpSpPr>
        <p:sp>
          <p:nvSpPr>
            <p:cNvPr id="17" name="직사각형 16">
              <a:extLst>
                <a:ext uri="{FF2B5EF4-FFF2-40B4-BE49-F238E27FC236}">
                  <a16:creationId xmlns:a16="http://schemas.microsoft.com/office/drawing/2014/main" id="{F478F6C0-87CF-4A09-AA57-F37F98CE12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3532" y="1218400"/>
              <a:ext cx="291094" cy="291094"/>
            </a:xfrm>
            <a:prstGeom prst="rect">
              <a:avLst/>
            </a:prstGeom>
            <a:solidFill>
              <a:srgbClr val="0099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3938" tIns="36969" rIns="73938" bIns="3696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1456">
                <a:solidFill>
                  <a:srgbClr val="0070C0"/>
                </a:solidFill>
              </a:endParaRPr>
            </a:p>
          </p:txBody>
        </p:sp>
        <p:sp>
          <p:nvSpPr>
            <p:cNvPr id="18" name="직사각형 17">
              <a:extLst>
                <a:ext uri="{FF2B5EF4-FFF2-40B4-BE49-F238E27FC236}">
                  <a16:creationId xmlns:a16="http://schemas.microsoft.com/office/drawing/2014/main" id="{25E121D9-ADBF-423F-9ABB-BA3B71DF1BB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3532" y="1509494"/>
              <a:ext cx="291094" cy="291094"/>
            </a:xfrm>
            <a:prstGeom prst="rect">
              <a:avLst/>
            </a:prstGeom>
            <a:solidFill>
              <a:srgbClr val="0034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3938" tIns="36969" rIns="73938" bIns="3696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1456"/>
            </a:p>
          </p:txBody>
        </p:sp>
      </p:grp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F1C6F36D-10F2-44C7-875A-0C7AB79FBB80}"/>
              </a:ext>
            </a:extLst>
          </p:cNvPr>
          <p:cNvSpPr/>
          <p:nvPr userDrawn="1"/>
        </p:nvSpPr>
        <p:spPr>
          <a:xfrm>
            <a:off x="446532" y="0"/>
            <a:ext cx="9007031" cy="72000"/>
          </a:xfrm>
          <a:prstGeom prst="rect">
            <a:avLst/>
          </a:prstGeom>
          <a:solidFill>
            <a:srgbClr val="0099E0">
              <a:alpha val="1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1240202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285" userDrawn="1">
          <p15:clr>
            <a:srgbClr val="FBAE40"/>
          </p15:clr>
        </p15:guide>
        <p15:guide id="2" pos="5955" userDrawn="1">
          <p15:clr>
            <a:srgbClr val="FBAE40"/>
          </p15:clr>
        </p15:guide>
        <p15:guide id="3" orient="horz" pos="4042" userDrawn="1">
          <p15:clr>
            <a:srgbClr val="FBAE40"/>
          </p15:clr>
        </p15:guide>
        <p15:guide id="4" orient="horz" pos="6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AE6AD-73F0-427A-8F02-D1B1A28BA2BD}" type="datetimeFigureOut">
              <a:rPr lang="ko-KR" altLang="en-US" smtClean="0"/>
              <a:t>2026-08-04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B18FE-46AA-4BE0-88C7-F5AF093AC2C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303783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AE6AD-73F0-427A-8F02-D1B1A28BA2BD}" type="datetimeFigureOut">
              <a:rPr lang="ko-KR" altLang="en-US" smtClean="0"/>
              <a:t>2026-08-04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B18FE-46AA-4BE0-88C7-F5AF093AC2C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103719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AE6AD-73F0-427A-8F02-D1B1A28BA2BD}" type="datetimeFigureOut">
              <a:rPr lang="ko-KR" altLang="en-US" smtClean="0"/>
              <a:t>2026-08-04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B18FE-46AA-4BE0-88C7-F5AF093AC2C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428789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AE6AD-73F0-427A-8F02-D1B1A28BA2BD}" type="datetimeFigureOut">
              <a:rPr lang="ko-KR" altLang="en-US" smtClean="0"/>
              <a:t>2026-08-04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B18FE-46AA-4BE0-88C7-F5AF093AC2C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570087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표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5FABBCB6-0FE5-4D7E-99B4-743791ADE5C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" y="0"/>
            <a:ext cx="99029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29947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목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>
            <a:extLst>
              <a:ext uri="{FF2B5EF4-FFF2-40B4-BE49-F238E27FC236}">
                <a16:creationId xmlns:a16="http://schemas.microsoft.com/office/drawing/2014/main" id="{18BC3351-1C83-47D2-BE93-81F80FA7359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284" b="64877"/>
          <a:stretch/>
        </p:blipFill>
        <p:spPr>
          <a:xfrm rot="16200000" flipH="1" flipV="1">
            <a:off x="7068877" y="4020877"/>
            <a:ext cx="3022069" cy="2652176"/>
          </a:xfrm>
          <a:prstGeom prst="rect">
            <a:avLst/>
          </a:prstGeom>
        </p:spPr>
      </p:pic>
      <p:pic>
        <p:nvPicPr>
          <p:cNvPr id="12" name="그림 11">
            <a:extLst>
              <a:ext uri="{FF2B5EF4-FFF2-40B4-BE49-F238E27FC236}">
                <a16:creationId xmlns:a16="http://schemas.microsoft.com/office/drawing/2014/main" id="{8682D831-8BA1-4FA4-90C2-9CBCFD27FF2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994" b="54461"/>
          <a:stretch/>
        </p:blipFill>
        <p:spPr>
          <a:xfrm>
            <a:off x="1524" y="0"/>
            <a:ext cx="5113684" cy="3771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50851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간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그룹 6">
            <a:extLst>
              <a:ext uri="{FF2B5EF4-FFF2-40B4-BE49-F238E27FC236}">
                <a16:creationId xmlns:a16="http://schemas.microsoft.com/office/drawing/2014/main" id="{E884CC93-782C-48D8-A139-D98300B1F21B}"/>
              </a:ext>
            </a:extLst>
          </p:cNvPr>
          <p:cNvGrpSpPr/>
          <p:nvPr userDrawn="1"/>
        </p:nvGrpSpPr>
        <p:grpSpPr>
          <a:xfrm>
            <a:off x="1" y="0"/>
            <a:ext cx="9904475" cy="6858001"/>
            <a:chOff x="1" y="0"/>
            <a:chExt cx="9904475" cy="6858001"/>
          </a:xfrm>
        </p:grpSpPr>
        <p:pic>
          <p:nvPicPr>
            <p:cNvPr id="8" name="그림 7">
              <a:extLst>
                <a:ext uri="{FF2B5EF4-FFF2-40B4-BE49-F238E27FC236}">
                  <a16:creationId xmlns:a16="http://schemas.microsoft.com/office/drawing/2014/main" id="{FBD70A13-0B07-4A8B-B3AA-A2CF3B8A00C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24" y="0"/>
              <a:ext cx="9902952" cy="6858000"/>
            </a:xfrm>
            <a:prstGeom prst="rect">
              <a:avLst/>
            </a:prstGeom>
          </p:spPr>
        </p:pic>
        <p:pic>
          <p:nvPicPr>
            <p:cNvPr id="9" name="그림 8">
              <a:extLst>
                <a:ext uri="{FF2B5EF4-FFF2-40B4-BE49-F238E27FC236}">
                  <a16:creationId xmlns:a16="http://schemas.microsoft.com/office/drawing/2014/main" id="{CBE3A58C-C1BB-48AB-B4E0-509A730EA4B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b="9061"/>
            <a:stretch/>
          </p:blipFill>
          <p:spPr>
            <a:xfrm>
              <a:off x="1" y="5285121"/>
              <a:ext cx="5495924" cy="1572880"/>
            </a:xfrm>
            <a:prstGeom prst="rect">
              <a:avLst/>
            </a:prstGeom>
          </p:spPr>
        </p:pic>
      </p:grpSp>
      <p:grpSp>
        <p:nvGrpSpPr>
          <p:cNvPr id="10" name="그룹 9">
            <a:extLst>
              <a:ext uri="{FF2B5EF4-FFF2-40B4-BE49-F238E27FC236}">
                <a16:creationId xmlns:a16="http://schemas.microsoft.com/office/drawing/2014/main" id="{E8E1F916-2A55-42CB-B2C2-634999EF6783}"/>
              </a:ext>
            </a:extLst>
          </p:cNvPr>
          <p:cNvGrpSpPr/>
          <p:nvPr userDrawn="1"/>
        </p:nvGrpSpPr>
        <p:grpSpPr>
          <a:xfrm>
            <a:off x="0" y="2533310"/>
            <a:ext cx="1411289" cy="213568"/>
            <a:chOff x="-452438" y="2715278"/>
            <a:chExt cx="1411289" cy="159687"/>
          </a:xfrm>
        </p:grpSpPr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22A06D65-A45E-4363-98E3-C2BC29B18EE6}"/>
                </a:ext>
              </a:extLst>
            </p:cNvPr>
            <p:cNvSpPr>
              <a:spLocks noChangeAspect="1"/>
            </p:cNvSpPr>
            <p:nvPr/>
          </p:nvSpPr>
          <p:spPr>
            <a:xfrm rot="10800000" flipH="1" flipV="1">
              <a:off x="-452438" y="2715278"/>
              <a:ext cx="1411288" cy="159687"/>
            </a:xfrm>
            <a:prstGeom prst="rect">
              <a:avLst/>
            </a:prstGeom>
            <a:solidFill>
              <a:srgbClr val="0034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73938" tIns="36969" rIns="73938" bIns="3696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altLang="ko-KR" sz="900" b="1" dirty="0">
                  <a:ln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Arial" panose="020B0604020202020204" pitchFamily="34" charset="0"/>
                  <a:ea typeface="나눔바른고딕" panose="020B0603020101020101" pitchFamily="50" charset="-127"/>
                  <a:cs typeface="Arial" panose="020B0604020202020204" pitchFamily="34" charset="0"/>
                </a:rPr>
                <a:t>CHAPTER    </a:t>
              </a:r>
              <a:endParaRPr lang="ko-KR" altLang="en-US" sz="9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나눔바른고딕" panose="020B0603020101020101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12" name="직사각형 11">
              <a:extLst>
                <a:ext uri="{FF2B5EF4-FFF2-40B4-BE49-F238E27FC236}">
                  <a16:creationId xmlns:a16="http://schemas.microsoft.com/office/drawing/2014/main" id="{40754825-6591-4BE8-992A-5D1FDABD2799}"/>
                </a:ext>
              </a:extLst>
            </p:cNvPr>
            <p:cNvSpPr>
              <a:spLocks noChangeAspect="1"/>
            </p:cNvSpPr>
            <p:nvPr/>
          </p:nvSpPr>
          <p:spPr>
            <a:xfrm rot="10800000" flipH="1" flipV="1">
              <a:off x="893763" y="2715278"/>
              <a:ext cx="65088" cy="159687"/>
            </a:xfrm>
            <a:prstGeom prst="rect">
              <a:avLst/>
            </a:prstGeom>
            <a:solidFill>
              <a:srgbClr val="0099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3938" tIns="36969" rIns="73938" bIns="3696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1456" dirty="0">
                <a:solidFill>
                  <a:srgbClr val="0070C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74464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엔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98754AE4-6525-4CCE-AAD6-6A72F787BC4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99029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6532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AE6AD-73F0-427A-8F02-D1B1A28BA2BD}" type="datetimeFigureOut">
              <a:rPr lang="ko-KR" altLang="en-US" smtClean="0"/>
              <a:t>2026-08-04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B18FE-46AA-4BE0-88C7-F5AF093AC2C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362980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AE6AD-73F0-427A-8F02-D1B1A28BA2BD}" type="datetimeFigureOut">
              <a:rPr lang="ko-KR" altLang="en-US" smtClean="0"/>
              <a:t>2026-08-04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B18FE-46AA-4BE0-88C7-F5AF093AC2C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20126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AE6AD-73F0-427A-8F02-D1B1A28BA2BD}" type="datetimeFigureOut">
              <a:rPr lang="ko-KR" altLang="en-US" smtClean="0"/>
              <a:t>2026-08-04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B18FE-46AA-4BE0-88C7-F5AF093AC2C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688827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AE6AD-73F0-427A-8F02-D1B1A28BA2BD}" type="datetimeFigureOut">
              <a:rPr lang="ko-KR" altLang="en-US" smtClean="0"/>
              <a:t>2026-08-04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B18FE-46AA-4BE0-88C7-F5AF093AC2C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901010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AAE6AD-73F0-427A-8F02-D1B1A28BA2BD}" type="datetimeFigureOut">
              <a:rPr lang="ko-KR" altLang="en-US" smtClean="0"/>
              <a:t>2026-08-04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CB18FE-46AA-4BE0-88C7-F5AF093AC2C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11832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97" r:id="rId2"/>
    <p:sldLayoutId id="2147483696" r:id="rId3"/>
    <p:sldLayoutId id="2147483687" r:id="rId4"/>
    <p:sldLayoutId id="2147483698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  <p:sldLayoutId id="2147483694" r:id="rId12"/>
    <p:sldLayoutId id="2147483695" r:id="rId13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17"/>
          <p:cNvSpPr txBox="1"/>
          <p:nvPr/>
        </p:nvSpPr>
        <p:spPr>
          <a:xfrm>
            <a:off x="1614616" y="2712981"/>
            <a:ext cx="6689125" cy="90461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ko-KR" altLang="en-US" sz="4000" b="1" dirty="0">
                <a:ln w="9525"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신청과제명을 입력해주세요</a:t>
            </a:r>
          </a:p>
          <a:p>
            <a:pPr algn="ctr">
              <a:defRPr/>
            </a:pPr>
            <a:r>
              <a:rPr lang="en-US" altLang="ko-KR" sz="1400" b="1" i="1" dirty="0">
                <a:ln w="9525">
                  <a:solidFill>
                    <a:schemeClr val="tx1">
                      <a:alpha val="0"/>
                    </a:schemeClr>
                  </a:solidFill>
                </a:ln>
                <a:solidFill>
                  <a:srgbClr val="0000FF"/>
                </a:solidFill>
                <a:latin typeface="+mj-ea"/>
                <a:ea typeface="+mj-ea"/>
              </a:rPr>
              <a:t>(</a:t>
            </a:r>
            <a:r>
              <a:rPr lang="ko-KR" altLang="en-US" sz="1400" b="1" i="1" dirty="0">
                <a:ln w="9525">
                  <a:solidFill>
                    <a:schemeClr val="tx1">
                      <a:alpha val="0"/>
                    </a:schemeClr>
                  </a:solidFill>
                </a:ln>
                <a:solidFill>
                  <a:srgbClr val="0000FF"/>
                </a:solidFill>
                <a:latin typeface="+mj-ea"/>
                <a:ea typeface="+mj-ea"/>
              </a:rPr>
              <a:t>사업관리시스템에 입력한 신청과제명과 동일하게 작성 필수</a:t>
            </a:r>
            <a:r>
              <a:rPr lang="en-US" altLang="ko-KR" sz="1400" b="1" i="1" dirty="0">
                <a:ln w="9525">
                  <a:solidFill>
                    <a:schemeClr val="tx1">
                      <a:alpha val="0"/>
                    </a:schemeClr>
                  </a:solidFill>
                </a:ln>
                <a:solidFill>
                  <a:srgbClr val="0000FF"/>
                </a:solidFill>
                <a:latin typeface="+mj-ea"/>
                <a:ea typeface="+mj-ea"/>
              </a:rPr>
              <a:t>)</a:t>
            </a:r>
            <a:endParaRPr lang="ko-KR" altLang="en-US" sz="1400" b="1" i="1" dirty="0">
              <a:ln w="9525">
                <a:solidFill>
                  <a:schemeClr val="tx1">
                    <a:alpha val="0"/>
                  </a:schemeClr>
                </a:solidFill>
              </a:ln>
              <a:solidFill>
                <a:srgbClr val="0000FF"/>
              </a:solidFill>
              <a:latin typeface="+mj-ea"/>
              <a:ea typeface="+mj-ea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1673679" y="1702278"/>
            <a:ext cx="6515874" cy="696802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2000" b="1" dirty="0" smtClean="0">
                <a:solidFill>
                  <a:schemeClr val="tx1"/>
                </a:solidFill>
                <a:latin typeface="+mj-ea"/>
                <a:ea typeface="+mj-ea"/>
              </a:rPr>
              <a:t>2026</a:t>
            </a:r>
            <a:r>
              <a:rPr lang="ko-KR" altLang="en-US" sz="2000" b="1" dirty="0" smtClean="0">
                <a:solidFill>
                  <a:schemeClr val="tx1"/>
                </a:solidFill>
                <a:latin typeface="+mj-ea"/>
                <a:ea typeface="+mj-ea"/>
              </a:rPr>
              <a:t>년 </a:t>
            </a:r>
            <a:r>
              <a:rPr lang="ko-KR" altLang="en-US" sz="2000" b="1">
                <a:solidFill>
                  <a:schemeClr val="tx1"/>
                </a:solidFill>
                <a:latin typeface="+mj-ea"/>
                <a:ea typeface="+mj-ea"/>
              </a:rPr>
              <a:t>하</a:t>
            </a:r>
            <a:r>
              <a:rPr lang="ko-KR" altLang="en-US" sz="2000" b="1" smtClean="0">
                <a:solidFill>
                  <a:schemeClr val="tx1"/>
                </a:solidFill>
                <a:latin typeface="+mj-ea"/>
                <a:ea typeface="+mj-ea"/>
              </a:rPr>
              <a:t>반기 </a:t>
            </a:r>
            <a:r>
              <a:rPr lang="en-US" altLang="ko-KR" sz="2000" b="1" smtClean="0">
                <a:solidFill>
                  <a:schemeClr val="tx1"/>
                </a:solidFill>
                <a:latin typeface="+mj-ea"/>
                <a:ea typeface="+mj-ea"/>
              </a:rPr>
              <a:t>7</a:t>
            </a:r>
            <a:r>
              <a:rPr lang="ko-KR" altLang="en-US" sz="2000" b="1" smtClean="0">
                <a:solidFill>
                  <a:schemeClr val="tx1"/>
                </a:solidFill>
                <a:latin typeface="+mj-ea"/>
                <a:ea typeface="+mj-ea"/>
              </a:rPr>
              <a:t>차 </a:t>
            </a:r>
            <a:r>
              <a:rPr lang="en-US" altLang="ko-KR" sz="2000" b="1" dirty="0" smtClean="0">
                <a:solidFill>
                  <a:schemeClr val="tx1"/>
                </a:solidFill>
                <a:latin typeface="+mj-ea"/>
                <a:ea typeface="+mj-ea"/>
              </a:rPr>
              <a:t>IP-R&amp;D </a:t>
            </a:r>
            <a:r>
              <a:rPr lang="ko-KR" altLang="en-US" sz="2000" b="1" dirty="0" smtClean="0">
                <a:solidFill>
                  <a:schemeClr val="tx1"/>
                </a:solidFill>
                <a:latin typeface="+mj-ea"/>
                <a:ea typeface="+mj-ea"/>
              </a:rPr>
              <a:t>전략지원</a:t>
            </a:r>
            <a:r>
              <a:rPr lang="en-US" altLang="ko-KR" sz="2000" b="1" dirty="0" smtClean="0">
                <a:solidFill>
                  <a:schemeClr val="tx1"/>
                </a:solidFill>
                <a:latin typeface="+mj-ea"/>
                <a:ea typeface="+mj-ea"/>
              </a:rPr>
              <a:t> </a:t>
            </a:r>
            <a:r>
              <a:rPr lang="ko-KR" altLang="en-US" sz="2000" b="1" dirty="0" smtClean="0">
                <a:solidFill>
                  <a:schemeClr val="tx1"/>
                </a:solidFill>
                <a:latin typeface="+mj-ea"/>
                <a:ea typeface="+mj-ea"/>
              </a:rPr>
              <a:t>사업</a:t>
            </a:r>
            <a:endParaRPr lang="ko-KR" altLang="en-US" sz="2000" b="1" dirty="0">
              <a:solidFill>
                <a:schemeClr val="tx1"/>
              </a:solidFill>
              <a:latin typeface="+mj-ea"/>
              <a:ea typeface="+mj-ea"/>
            </a:endParaRPr>
          </a:p>
          <a:p>
            <a:pPr algn="ctr">
              <a:defRPr/>
            </a:pPr>
            <a:r>
              <a:rPr lang="en-US" altLang="ko-KR" b="1" dirty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ko-KR" altLang="en-US" b="1" dirty="0">
                <a:solidFill>
                  <a:schemeClr val="tx1"/>
                </a:solidFill>
                <a:latin typeface="+mj-ea"/>
                <a:ea typeface="+mj-ea"/>
              </a:rPr>
              <a:t>세부사업</a:t>
            </a:r>
            <a:r>
              <a:rPr lang="en-US" altLang="ko-KR" b="1" dirty="0">
                <a:solidFill>
                  <a:schemeClr val="tx1"/>
                </a:solidFill>
                <a:latin typeface="+mj-ea"/>
                <a:ea typeface="+mj-ea"/>
              </a:rPr>
              <a:t>: </a:t>
            </a:r>
            <a:r>
              <a:rPr lang="ko-KR" altLang="en-US" b="1" dirty="0">
                <a:solidFill>
                  <a:schemeClr val="tx1"/>
                </a:solidFill>
                <a:latin typeface="+mj-ea"/>
                <a:ea typeface="+mj-ea"/>
              </a:rPr>
              <a:t>지재권 연계 연구개발 전략지원</a:t>
            </a:r>
            <a:r>
              <a:rPr lang="en-US" altLang="ko-KR" b="1" dirty="0" smtClean="0">
                <a:solidFill>
                  <a:schemeClr val="tx1"/>
                </a:solidFill>
                <a:latin typeface="+mj-ea"/>
                <a:ea typeface="+mj-ea"/>
              </a:rPr>
              <a:t>)</a:t>
            </a:r>
            <a:endParaRPr lang="ko-KR" altLang="en-US" dirty="0">
              <a:solidFill>
                <a:schemeClr val="tx1"/>
              </a:solidFill>
            </a:endParaRPr>
          </a:p>
        </p:txBody>
      </p:sp>
      <p:grpSp>
        <p:nvGrpSpPr>
          <p:cNvPr id="33" name="그룹 32"/>
          <p:cNvGrpSpPr/>
          <p:nvPr/>
        </p:nvGrpSpPr>
        <p:grpSpPr>
          <a:xfrm>
            <a:off x="4257349" y="5696330"/>
            <a:ext cx="1595310" cy="476250"/>
            <a:chOff x="4147226" y="5790459"/>
            <a:chExt cx="1595310" cy="476250"/>
          </a:xfrm>
        </p:grpSpPr>
        <p:sp>
          <p:nvSpPr>
            <p:cNvPr id="34" name="TextBox 33"/>
            <p:cNvSpPr txBox="1"/>
            <p:nvPr/>
          </p:nvSpPr>
          <p:spPr>
            <a:xfrm>
              <a:off x="4147226" y="5838084"/>
              <a:ext cx="1595310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ko-KR" b="1" dirty="0" smtClean="0">
                  <a:ln w="9525"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  <a:cs typeface="Arial"/>
                </a:rPr>
                <a:t>2026. </a:t>
              </a:r>
              <a:r>
                <a:rPr lang="en-US" altLang="ko-KR" b="1" dirty="0">
                  <a:ln w="9525">
                    <a:solidFill>
                      <a:schemeClr val="tx1">
                        <a:alpha val="0"/>
                      </a:schemeClr>
                    </a:solidFill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  <a:cs typeface="Arial"/>
                </a:rPr>
                <a:t>00. 00.</a:t>
              </a:r>
              <a:endParaRPr lang="ko-KR" altLang="en-US" b="1" dirty="0">
                <a:ln w="9525"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Arial"/>
              </a:endParaRPr>
            </a:p>
          </p:txBody>
        </p:sp>
        <p:grpSp>
          <p:nvGrpSpPr>
            <p:cNvPr id="35" name="그룹 34"/>
            <p:cNvGrpSpPr/>
            <p:nvPr/>
          </p:nvGrpSpPr>
          <p:grpSpPr>
            <a:xfrm>
              <a:off x="4271963" y="5790459"/>
              <a:ext cx="1362075" cy="476250"/>
              <a:chOff x="4271963" y="5784109"/>
              <a:chExt cx="1362075" cy="476250"/>
            </a:xfrm>
          </p:grpSpPr>
          <p:cxnSp>
            <p:nvCxnSpPr>
              <p:cNvPr id="36" name="직선 연결선 35"/>
              <p:cNvCxnSpPr/>
              <p:nvPr/>
            </p:nvCxnSpPr>
            <p:spPr>
              <a:xfrm>
                <a:off x="4271963" y="5784109"/>
                <a:ext cx="1362075" cy="0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직선 연결선 36"/>
              <p:cNvCxnSpPr/>
              <p:nvPr/>
            </p:nvCxnSpPr>
            <p:spPr>
              <a:xfrm>
                <a:off x="4271963" y="6260359"/>
                <a:ext cx="1362075" cy="0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8" name="TextBox 17"/>
          <p:cNvSpPr txBox="1"/>
          <p:nvPr/>
        </p:nvSpPr>
        <p:spPr>
          <a:xfrm>
            <a:off x="2106579" y="4291772"/>
            <a:ext cx="362301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ko-KR" altLang="en-US" sz="1600" b="1" dirty="0" err="1">
                <a:ln w="9525"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신청기업</a:t>
            </a:r>
            <a:r>
              <a:rPr lang="en-US" altLang="ko-KR" sz="1600" b="1" dirty="0" smtClean="0">
                <a:ln w="9525"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:</a:t>
            </a:r>
          </a:p>
          <a:p>
            <a:pPr algn="ctr">
              <a:lnSpc>
                <a:spcPct val="150000"/>
              </a:lnSpc>
              <a:defRPr/>
            </a:pPr>
            <a:r>
              <a:rPr lang="ko-KR" altLang="en-US" sz="1600" b="1" dirty="0" smtClean="0">
                <a:ln w="9525"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발표자</a:t>
            </a:r>
            <a:r>
              <a:rPr lang="en-US" altLang="ko-KR" sz="1600" b="1" dirty="0" smtClean="0">
                <a:ln w="9525"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:</a:t>
            </a:r>
            <a:endParaRPr lang="en-US" altLang="ko-KR" sz="1600" b="1" dirty="0">
              <a:ln w="9525">
                <a:solidFill>
                  <a:schemeClr val="tx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+mj-ea"/>
            </a:endParaRPr>
          </a:p>
        </p:txBody>
      </p:sp>
      <p:sp>
        <p:nvSpPr>
          <p:cNvPr id="10" name="TextBox 17"/>
          <p:cNvSpPr txBox="1"/>
          <p:nvPr/>
        </p:nvSpPr>
        <p:spPr>
          <a:xfrm>
            <a:off x="3389101" y="287637"/>
            <a:ext cx="6249165" cy="92333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en-US" altLang="ko-KR" b="1" i="1" dirty="0">
                <a:ln w="9525">
                  <a:solidFill>
                    <a:schemeClr val="tx1">
                      <a:alpha val="0"/>
                    </a:schemeClr>
                  </a:solidFill>
                </a:ln>
                <a:solidFill>
                  <a:srgbClr val="0000FF"/>
                </a:solidFill>
                <a:latin typeface="+mn-ea"/>
              </a:rPr>
              <a:t>※ </a:t>
            </a:r>
            <a:r>
              <a:rPr lang="ko-KR" altLang="en-US" b="1" i="1" dirty="0">
                <a:ln w="9525">
                  <a:solidFill>
                    <a:schemeClr val="tx1">
                      <a:alpha val="0"/>
                    </a:schemeClr>
                  </a:solidFill>
                </a:ln>
                <a:solidFill>
                  <a:srgbClr val="0000FF"/>
                </a:solidFill>
                <a:latin typeface="+mn-ea"/>
              </a:rPr>
              <a:t>본 양식은 </a:t>
            </a:r>
            <a:r>
              <a:rPr lang="ko-KR" altLang="en-US" b="1" i="1" dirty="0" smtClean="0">
                <a:ln w="9525">
                  <a:solidFill>
                    <a:schemeClr val="tx1">
                      <a:alpha val="0"/>
                    </a:schemeClr>
                  </a:solidFill>
                </a:ln>
                <a:solidFill>
                  <a:srgbClr val="FF0000"/>
                </a:solidFill>
                <a:latin typeface="+mn-ea"/>
              </a:rPr>
              <a:t>기업</a:t>
            </a:r>
            <a:r>
              <a:rPr lang="ko-KR" altLang="en-US" b="1" i="1" dirty="0" smtClean="0">
                <a:ln w="9525">
                  <a:solidFill>
                    <a:schemeClr val="tx1">
                      <a:alpha val="0"/>
                    </a:schemeClr>
                  </a:solidFill>
                </a:ln>
                <a:solidFill>
                  <a:srgbClr val="0000FF"/>
                </a:solidFill>
                <a:latin typeface="+mn-ea"/>
              </a:rPr>
              <a:t> </a:t>
            </a:r>
            <a:r>
              <a:rPr lang="ko-KR" altLang="en-US" b="1" i="1" dirty="0">
                <a:ln w="9525">
                  <a:solidFill>
                    <a:schemeClr val="tx1">
                      <a:alpha val="0"/>
                    </a:schemeClr>
                  </a:solidFill>
                </a:ln>
                <a:solidFill>
                  <a:srgbClr val="0000FF"/>
                </a:solidFill>
                <a:latin typeface="+mn-ea"/>
              </a:rPr>
              <a:t>발표자료 양식입니다</a:t>
            </a:r>
            <a:r>
              <a:rPr lang="en-US" altLang="ko-KR" b="1" i="1" dirty="0">
                <a:ln w="9525">
                  <a:solidFill>
                    <a:schemeClr val="tx1">
                      <a:alpha val="0"/>
                    </a:schemeClr>
                  </a:solidFill>
                </a:ln>
                <a:solidFill>
                  <a:srgbClr val="0000FF"/>
                </a:solidFill>
                <a:latin typeface="+mn-ea"/>
              </a:rPr>
              <a:t>.</a:t>
            </a:r>
          </a:p>
          <a:p>
            <a:pPr lvl="0">
              <a:defRPr/>
            </a:pPr>
            <a:r>
              <a:rPr lang="en-US" altLang="ko-KR" b="1" i="1" dirty="0">
                <a:ln w="9525">
                  <a:solidFill>
                    <a:schemeClr val="tx1">
                      <a:alpha val="0"/>
                    </a:schemeClr>
                  </a:solidFill>
                </a:ln>
                <a:solidFill>
                  <a:srgbClr val="0000FF"/>
                </a:solidFill>
                <a:latin typeface="+mn-ea"/>
              </a:rPr>
              <a:t>  </a:t>
            </a:r>
            <a:r>
              <a:rPr lang="ko-KR" altLang="en-US" b="1" i="1" dirty="0">
                <a:ln w="9525">
                  <a:solidFill>
                    <a:schemeClr val="tx1">
                      <a:alpha val="0"/>
                    </a:schemeClr>
                  </a:solidFill>
                </a:ln>
                <a:solidFill>
                  <a:srgbClr val="0000FF"/>
                </a:solidFill>
                <a:latin typeface="+mn-ea"/>
              </a:rPr>
              <a:t> 발표자료 분량은 </a:t>
            </a:r>
            <a:r>
              <a:rPr lang="en-US" altLang="ko-KR" b="1" i="1" dirty="0">
                <a:ln w="9525">
                  <a:solidFill>
                    <a:schemeClr val="tx1">
                      <a:alpha val="0"/>
                    </a:schemeClr>
                  </a:solidFill>
                </a:ln>
                <a:solidFill>
                  <a:srgbClr val="0000FF"/>
                </a:solidFill>
                <a:latin typeface="+mn-ea"/>
              </a:rPr>
              <a:t>10~20</a:t>
            </a:r>
            <a:r>
              <a:rPr lang="ko-KR" altLang="en-US" b="1" i="1" dirty="0">
                <a:ln w="9525">
                  <a:solidFill>
                    <a:schemeClr val="tx1">
                      <a:alpha val="0"/>
                    </a:schemeClr>
                  </a:solidFill>
                </a:ln>
                <a:solidFill>
                  <a:srgbClr val="0000FF"/>
                </a:solidFill>
                <a:latin typeface="+mn-ea"/>
              </a:rPr>
              <a:t>페이지 이내로 </a:t>
            </a:r>
            <a:r>
              <a:rPr lang="ko-KR" altLang="en-US" b="1" i="1" dirty="0" err="1">
                <a:ln w="9525">
                  <a:solidFill>
                    <a:schemeClr val="tx1">
                      <a:alpha val="0"/>
                    </a:schemeClr>
                  </a:solidFill>
                </a:ln>
                <a:solidFill>
                  <a:srgbClr val="0000FF"/>
                </a:solidFill>
                <a:latin typeface="+mn-ea"/>
              </a:rPr>
              <a:t>작성바랍니다</a:t>
            </a:r>
            <a:r>
              <a:rPr lang="en-US" altLang="ko-KR" b="1" i="1" dirty="0">
                <a:ln w="9525">
                  <a:solidFill>
                    <a:schemeClr val="tx1">
                      <a:alpha val="0"/>
                    </a:schemeClr>
                  </a:solidFill>
                </a:ln>
                <a:solidFill>
                  <a:srgbClr val="0000FF"/>
                </a:solidFill>
                <a:latin typeface="+mn-ea"/>
              </a:rPr>
              <a:t>.</a:t>
            </a:r>
          </a:p>
          <a:p>
            <a:pPr lvl="0">
              <a:defRPr/>
            </a:pPr>
            <a:r>
              <a:rPr lang="en-US" altLang="ko-KR" b="1" i="1" dirty="0">
                <a:ln w="9525">
                  <a:solidFill>
                    <a:schemeClr val="tx1">
                      <a:alpha val="0"/>
                    </a:schemeClr>
                  </a:solidFill>
                </a:ln>
                <a:solidFill>
                  <a:srgbClr val="0000FF"/>
                </a:solidFill>
                <a:latin typeface="+mn-ea"/>
              </a:rPr>
              <a:t>   </a:t>
            </a:r>
            <a:r>
              <a:rPr lang="en-US" altLang="ko-KR" b="1" i="1" dirty="0">
                <a:ln w="9525">
                  <a:solidFill>
                    <a:schemeClr val="tx1">
                      <a:alpha val="0"/>
                    </a:schemeClr>
                  </a:solidFill>
                </a:ln>
                <a:solidFill>
                  <a:srgbClr val="FF0000"/>
                </a:solidFill>
                <a:latin typeface="+mn-ea"/>
              </a:rPr>
              <a:t>(</a:t>
            </a:r>
            <a:r>
              <a:rPr lang="ko-KR" altLang="en-US" b="1" i="1" dirty="0">
                <a:ln w="9525">
                  <a:solidFill>
                    <a:schemeClr val="tx1">
                      <a:alpha val="0"/>
                    </a:schemeClr>
                  </a:solidFill>
                </a:ln>
                <a:solidFill>
                  <a:srgbClr val="FF0000"/>
                </a:solidFill>
                <a:latin typeface="+mn-ea"/>
              </a:rPr>
              <a:t>약 </a:t>
            </a:r>
            <a:r>
              <a:rPr lang="en-US" altLang="ko-KR" b="1" i="1" dirty="0">
                <a:ln w="9525">
                  <a:solidFill>
                    <a:schemeClr val="tx1">
                      <a:alpha val="0"/>
                    </a:schemeClr>
                  </a:solidFill>
                </a:ln>
                <a:solidFill>
                  <a:srgbClr val="FF0000"/>
                </a:solidFill>
                <a:latin typeface="+mn-ea"/>
              </a:rPr>
              <a:t>10</a:t>
            </a:r>
            <a:r>
              <a:rPr lang="ko-KR" altLang="en-US" b="1" i="1" dirty="0">
                <a:ln w="9525">
                  <a:solidFill>
                    <a:schemeClr val="tx1">
                      <a:alpha val="0"/>
                    </a:schemeClr>
                  </a:solidFill>
                </a:ln>
                <a:solidFill>
                  <a:srgbClr val="FF0000"/>
                </a:solidFill>
                <a:latin typeface="+mn-ea"/>
              </a:rPr>
              <a:t>분 발표 분량</a:t>
            </a:r>
            <a:r>
              <a:rPr lang="en-US" altLang="ko-KR" b="1" i="1" dirty="0">
                <a:ln w="9525">
                  <a:solidFill>
                    <a:schemeClr val="tx1">
                      <a:alpha val="0"/>
                    </a:schemeClr>
                  </a:solidFill>
                </a:ln>
                <a:solidFill>
                  <a:srgbClr val="FF0000"/>
                </a:solidFill>
                <a:latin typeface="+mn-ea"/>
              </a:rPr>
              <a:t>, </a:t>
            </a:r>
            <a:r>
              <a:rPr lang="ko-KR" altLang="en-US" b="1" i="1" dirty="0">
                <a:ln w="9525">
                  <a:solidFill>
                    <a:schemeClr val="tx1">
                      <a:alpha val="0"/>
                    </a:schemeClr>
                  </a:solidFill>
                </a:ln>
                <a:solidFill>
                  <a:srgbClr val="FF0000"/>
                </a:solidFill>
                <a:latin typeface="+mn-ea"/>
              </a:rPr>
              <a:t>핵심적인 내용 위주로 작성</a:t>
            </a:r>
            <a:r>
              <a:rPr lang="en-US" altLang="ko-KR" b="1" i="1" dirty="0">
                <a:ln w="9525">
                  <a:solidFill>
                    <a:schemeClr val="tx1">
                      <a:alpha val="0"/>
                    </a:schemeClr>
                  </a:solidFill>
                </a:ln>
                <a:solidFill>
                  <a:srgbClr val="FF0000"/>
                </a:solidFill>
                <a:latin typeface="+mn-ea"/>
              </a:rPr>
              <a:t>)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4197024" y="1019960"/>
            <a:ext cx="1511952" cy="74978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ko-KR" altLang="en-US" sz="4400" b="1">
                <a:ln w="9525">
                  <a:solidFill>
                    <a:schemeClr val="tx1">
                      <a:alpha val="0"/>
                    </a:schemeClr>
                  </a:solidFill>
                </a:ln>
                <a:solidFill>
                  <a:srgbClr val="003487"/>
                </a:solidFill>
                <a:latin typeface="+mj-ea"/>
                <a:ea typeface="+mj-ea"/>
                <a:cs typeface="Arial"/>
              </a:rPr>
              <a:t>목 차</a:t>
            </a:r>
          </a:p>
        </p:txBody>
      </p:sp>
      <p:grpSp>
        <p:nvGrpSpPr>
          <p:cNvPr id="3" name="그룹 2"/>
          <p:cNvGrpSpPr/>
          <p:nvPr/>
        </p:nvGrpSpPr>
        <p:grpSpPr>
          <a:xfrm>
            <a:off x="2990709" y="2014794"/>
            <a:ext cx="4863605" cy="3055038"/>
            <a:chOff x="2990709" y="2014794"/>
            <a:chExt cx="4863605" cy="3055038"/>
          </a:xfrm>
        </p:grpSpPr>
        <p:grpSp>
          <p:nvGrpSpPr>
            <p:cNvPr id="45" name="그룹 44"/>
            <p:cNvGrpSpPr/>
            <p:nvPr/>
          </p:nvGrpSpPr>
          <p:grpSpPr>
            <a:xfrm>
              <a:off x="2990709" y="2014794"/>
              <a:ext cx="2920505" cy="574242"/>
              <a:chOff x="1241154" y="3077986"/>
              <a:chExt cx="2920505" cy="574242"/>
            </a:xfrm>
          </p:grpSpPr>
          <p:grpSp>
            <p:nvGrpSpPr>
              <p:cNvPr id="66" name="그룹 65"/>
              <p:cNvGrpSpPr/>
              <p:nvPr/>
            </p:nvGrpSpPr>
            <p:grpSpPr>
              <a:xfrm>
                <a:off x="1241154" y="3077986"/>
                <a:ext cx="588517" cy="574242"/>
                <a:chOff x="1241154" y="3077986"/>
                <a:chExt cx="588517" cy="574242"/>
              </a:xfrm>
            </p:grpSpPr>
            <p:sp>
              <p:nvSpPr>
                <p:cNvPr id="68" name="사각형: 둥근 모서리 67"/>
                <p:cNvSpPr>
                  <a:spLocks noChangeAspect="1"/>
                </p:cNvSpPr>
                <p:nvPr/>
              </p:nvSpPr>
              <p:spPr>
                <a:xfrm rot="10800000" flipV="1">
                  <a:off x="1241154" y="3535540"/>
                  <a:ext cx="588517" cy="116688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0099E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vert="horz" wrap="none" lIns="73938" tIns="36969" rIns="73938" bIns="36969" anchor="ctr" anchorCtr="0">
                  <a:prstTxWarp prst="textNoShape">
                    <a:avLst/>
                  </a:prstTxWarp>
                  <a:noAutofit/>
                </a:bodyPr>
                <a:lstStyle>
                  <a:defPPr>
                    <a:defRPr lang="ko-KR"/>
                  </a:defPPr>
                  <a:lvl1pPr marL="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defRPr/>
                  </a:pPr>
                  <a:r>
                    <a:rPr lang="en-US" altLang="ko-KR" sz="700" b="1">
                      <a:ln w="9525"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bg1"/>
                      </a:solidFill>
                      <a:latin typeface="+mj-ea"/>
                      <a:ea typeface="+mj-ea"/>
                      <a:cs typeface="Arial"/>
                    </a:rPr>
                    <a:t>CHAPTER</a:t>
                  </a:r>
                  <a:endParaRPr lang="ko-KR" altLang="en-US" sz="700" b="1">
                    <a:ln w="9525"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bg1"/>
                    </a:solidFill>
                    <a:latin typeface="+mj-ea"/>
                    <a:ea typeface="+mj-ea"/>
                    <a:cs typeface="Arial"/>
                  </a:endParaRPr>
                </a:p>
              </p:txBody>
            </p:sp>
            <p:sp>
              <p:nvSpPr>
                <p:cNvPr id="69" name="TextBox 68"/>
                <p:cNvSpPr txBox="1"/>
                <p:nvPr/>
              </p:nvSpPr>
              <p:spPr>
                <a:xfrm>
                  <a:off x="1263543" y="3077986"/>
                  <a:ext cx="543739" cy="523220"/>
                </a:xfrm>
                <a:prstGeom prst="rect">
                  <a:avLst/>
                </a:prstGeom>
                <a:noFill/>
              </p:spPr>
              <p:txBody>
                <a:bodyPr wrap="none" anchor="ctr">
                  <a:spAutoFit/>
                </a:bodyPr>
                <a:lstStyle>
                  <a:defPPr>
                    <a:defRPr lang="ko-KR"/>
                  </a:defPPr>
                  <a:lvl1pPr marL="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defRPr/>
                  </a:pPr>
                  <a:r>
                    <a:rPr lang="en-US" altLang="ko-KR" sz="2800" b="1">
                      <a:ln w="9525"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rgbClr val="0099E0"/>
                      </a:solidFill>
                      <a:latin typeface="+mj-ea"/>
                      <a:ea typeface="+mj-ea"/>
                      <a:cs typeface="Arial"/>
                    </a:rPr>
                    <a:t>Ⅰ</a:t>
                  </a:r>
                  <a:endParaRPr lang="ko-KR" altLang="en-US" sz="2800" b="1">
                    <a:ln w="9525"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rgbClr val="0099E0"/>
                    </a:solidFill>
                    <a:latin typeface="+mj-ea"/>
                    <a:ea typeface="+mj-ea"/>
                    <a:cs typeface="Arial"/>
                  </a:endParaRPr>
                </a:p>
              </p:txBody>
            </p:sp>
          </p:grpSp>
          <p:sp>
            <p:nvSpPr>
              <p:cNvPr id="67" name="TextBox 17"/>
              <p:cNvSpPr txBox="1"/>
              <p:nvPr/>
            </p:nvSpPr>
            <p:spPr>
              <a:xfrm>
                <a:off x="2030444" y="3170122"/>
                <a:ext cx="2131215" cy="456741"/>
              </a:xfrm>
              <a:prstGeom prst="rect">
                <a:avLst/>
              </a:prstGeom>
              <a:noFill/>
            </p:spPr>
            <p:txBody>
              <a:bodyPr wrap="none" anchor="ctr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>
                  <a:defRPr/>
                </a:pPr>
                <a:r>
                  <a:rPr lang="ko-KR" altLang="en-US" sz="2400" b="1" spc="-100">
                    <a:ln w="9525"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ea"/>
                    <a:ea typeface="+mj-ea"/>
                  </a:rPr>
                  <a:t>기업 일반 현황</a:t>
                </a:r>
              </a:p>
            </p:txBody>
          </p:sp>
        </p:grpSp>
        <p:grpSp>
          <p:nvGrpSpPr>
            <p:cNvPr id="46" name="그룹 45"/>
            <p:cNvGrpSpPr/>
            <p:nvPr/>
          </p:nvGrpSpPr>
          <p:grpSpPr>
            <a:xfrm>
              <a:off x="2990709" y="2841726"/>
              <a:ext cx="2920505" cy="574242"/>
              <a:chOff x="1241154" y="3077986"/>
              <a:chExt cx="2920505" cy="574242"/>
            </a:xfrm>
          </p:grpSpPr>
          <p:grpSp>
            <p:nvGrpSpPr>
              <p:cNvPr id="62" name="그룹 61"/>
              <p:cNvGrpSpPr/>
              <p:nvPr/>
            </p:nvGrpSpPr>
            <p:grpSpPr>
              <a:xfrm>
                <a:off x="1241154" y="3077986"/>
                <a:ext cx="588517" cy="574242"/>
                <a:chOff x="1241154" y="3077986"/>
                <a:chExt cx="588517" cy="574242"/>
              </a:xfrm>
            </p:grpSpPr>
            <p:sp>
              <p:nvSpPr>
                <p:cNvPr id="64" name="사각형: 둥근 모서리 63"/>
                <p:cNvSpPr>
                  <a:spLocks noChangeAspect="1"/>
                </p:cNvSpPr>
                <p:nvPr/>
              </p:nvSpPr>
              <p:spPr>
                <a:xfrm rot="10800000" flipV="1">
                  <a:off x="1241154" y="3535540"/>
                  <a:ext cx="588517" cy="116688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00348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vert="horz" wrap="none" lIns="73938" tIns="36969" rIns="73938" bIns="36969" anchor="ctr" anchorCtr="0">
                  <a:prstTxWarp prst="textNoShape">
                    <a:avLst/>
                  </a:prstTxWarp>
                  <a:noAutofit/>
                </a:bodyPr>
                <a:lstStyle>
                  <a:defPPr>
                    <a:defRPr lang="ko-KR"/>
                  </a:defPPr>
                  <a:lvl1pPr marL="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defRPr/>
                  </a:pPr>
                  <a:r>
                    <a:rPr lang="en-US" altLang="ko-KR" sz="700" b="1">
                      <a:ln w="9525"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bg1"/>
                      </a:solidFill>
                      <a:latin typeface="+mj-ea"/>
                      <a:ea typeface="+mj-ea"/>
                      <a:cs typeface="Arial"/>
                    </a:rPr>
                    <a:t>CHAPTER</a:t>
                  </a:r>
                  <a:endParaRPr lang="ko-KR" altLang="en-US" sz="700" b="1">
                    <a:ln w="9525"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bg1"/>
                    </a:solidFill>
                    <a:latin typeface="+mj-ea"/>
                    <a:ea typeface="+mj-ea"/>
                    <a:cs typeface="Arial"/>
                  </a:endParaRPr>
                </a:p>
              </p:txBody>
            </p:sp>
            <p:sp>
              <p:nvSpPr>
                <p:cNvPr id="65" name="TextBox 64"/>
                <p:cNvSpPr txBox="1"/>
                <p:nvPr/>
              </p:nvSpPr>
              <p:spPr>
                <a:xfrm>
                  <a:off x="1263543" y="3077986"/>
                  <a:ext cx="543739" cy="523220"/>
                </a:xfrm>
                <a:prstGeom prst="rect">
                  <a:avLst/>
                </a:prstGeom>
                <a:noFill/>
              </p:spPr>
              <p:txBody>
                <a:bodyPr wrap="none" anchor="ctr">
                  <a:spAutoFit/>
                </a:bodyPr>
                <a:lstStyle>
                  <a:defPPr>
                    <a:defRPr lang="ko-KR"/>
                  </a:defPPr>
                  <a:lvl1pPr marL="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defRPr/>
                  </a:pPr>
                  <a:r>
                    <a:rPr lang="en-US" altLang="ko-KR" sz="2800" b="1">
                      <a:ln w="9525"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rgbClr val="003487"/>
                      </a:solidFill>
                      <a:latin typeface="+mj-ea"/>
                      <a:ea typeface="+mj-ea"/>
                      <a:cs typeface="Arial"/>
                    </a:rPr>
                    <a:t>Ⅱ</a:t>
                  </a:r>
                  <a:endParaRPr lang="ko-KR" altLang="en-US" sz="2800" b="1">
                    <a:ln w="9525"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rgbClr val="003487"/>
                    </a:solidFill>
                    <a:latin typeface="+mj-ea"/>
                    <a:ea typeface="+mj-ea"/>
                    <a:cs typeface="Arial"/>
                  </a:endParaRPr>
                </a:p>
              </p:txBody>
            </p:sp>
          </p:grpSp>
          <p:sp>
            <p:nvSpPr>
              <p:cNvPr id="63" name="TextBox 17"/>
              <p:cNvSpPr txBox="1"/>
              <p:nvPr/>
            </p:nvSpPr>
            <p:spPr>
              <a:xfrm>
                <a:off x="2030444" y="3171865"/>
                <a:ext cx="2131215" cy="454998"/>
              </a:xfrm>
              <a:prstGeom prst="rect">
                <a:avLst/>
              </a:prstGeom>
              <a:noFill/>
            </p:spPr>
            <p:txBody>
              <a:bodyPr wrap="none" anchor="ctr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>
                  <a:defRPr/>
                </a:pPr>
                <a:r>
                  <a:rPr lang="ko-KR" altLang="en-US" sz="2400" b="1" spc="-100">
                    <a:ln w="9525"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ea"/>
                    <a:ea typeface="+mj-ea"/>
                  </a:rPr>
                  <a:t>대상 기술 개요</a:t>
                </a:r>
                <a:endParaRPr lang="ko-KR" altLang="en-US" sz="2400" b="1" spc="-1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47" name="그룹 46"/>
            <p:cNvGrpSpPr/>
            <p:nvPr/>
          </p:nvGrpSpPr>
          <p:grpSpPr>
            <a:xfrm>
              <a:off x="2990709" y="3669030"/>
              <a:ext cx="4863605" cy="573870"/>
              <a:chOff x="1241154" y="3078358"/>
              <a:chExt cx="4863605" cy="573870"/>
            </a:xfrm>
          </p:grpSpPr>
          <p:grpSp>
            <p:nvGrpSpPr>
              <p:cNvPr id="58" name="그룹 57"/>
              <p:cNvGrpSpPr/>
              <p:nvPr/>
            </p:nvGrpSpPr>
            <p:grpSpPr>
              <a:xfrm>
                <a:off x="1241154" y="3078358"/>
                <a:ext cx="588517" cy="573870"/>
                <a:chOff x="1241154" y="3078358"/>
                <a:chExt cx="588517" cy="573870"/>
              </a:xfrm>
            </p:grpSpPr>
            <p:sp>
              <p:nvSpPr>
                <p:cNvPr id="60" name="사각형: 둥근 모서리 59"/>
                <p:cNvSpPr>
                  <a:spLocks noChangeAspect="1"/>
                </p:cNvSpPr>
                <p:nvPr/>
              </p:nvSpPr>
              <p:spPr>
                <a:xfrm rot="10800000" flipV="1">
                  <a:off x="1241154" y="3535540"/>
                  <a:ext cx="588517" cy="116688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0099E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vert="horz" wrap="none" lIns="73938" tIns="36969" rIns="73938" bIns="36969" anchor="ctr" anchorCtr="0">
                  <a:prstTxWarp prst="textNoShape">
                    <a:avLst/>
                  </a:prstTxWarp>
                  <a:noAutofit/>
                </a:bodyPr>
                <a:lstStyle>
                  <a:defPPr>
                    <a:defRPr lang="ko-KR"/>
                  </a:defPPr>
                  <a:lvl1pPr marL="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defRPr/>
                  </a:pPr>
                  <a:r>
                    <a:rPr lang="en-US" altLang="ko-KR" sz="700" b="1">
                      <a:ln w="9525"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bg1"/>
                      </a:solidFill>
                      <a:latin typeface="+mj-ea"/>
                      <a:ea typeface="+mj-ea"/>
                      <a:cs typeface="Arial"/>
                    </a:rPr>
                    <a:t>CHAPTER</a:t>
                  </a:r>
                  <a:endParaRPr lang="ko-KR" altLang="en-US" sz="700" b="1">
                    <a:ln w="9525"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bg1"/>
                    </a:solidFill>
                    <a:latin typeface="+mj-ea"/>
                    <a:ea typeface="+mj-ea"/>
                    <a:cs typeface="Arial"/>
                  </a:endParaRPr>
                </a:p>
              </p:txBody>
            </p:sp>
            <p:sp>
              <p:nvSpPr>
                <p:cNvPr id="61" name="TextBox 60"/>
                <p:cNvSpPr txBox="1"/>
                <p:nvPr/>
              </p:nvSpPr>
              <p:spPr>
                <a:xfrm>
                  <a:off x="1263543" y="3078358"/>
                  <a:ext cx="543739" cy="522848"/>
                </a:xfrm>
                <a:prstGeom prst="rect">
                  <a:avLst/>
                </a:prstGeom>
                <a:noFill/>
              </p:spPr>
              <p:txBody>
                <a:bodyPr wrap="none" anchor="ctr">
                  <a:spAutoFit/>
                </a:bodyPr>
                <a:lstStyle>
                  <a:defPPr>
                    <a:defRPr lang="ko-KR"/>
                  </a:defPPr>
                  <a:lvl1pPr marL="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defRPr/>
                  </a:pPr>
                  <a:r>
                    <a:rPr lang="en-US" altLang="ko-KR" sz="2800" b="1">
                      <a:ln w="9525"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rgbClr val="0099E0"/>
                      </a:solidFill>
                      <a:latin typeface="+mj-ea"/>
                      <a:ea typeface="+mj-ea"/>
                      <a:cs typeface="Arial"/>
                    </a:rPr>
                    <a:t>Ⅲ</a:t>
                  </a:r>
                  <a:endParaRPr lang="ko-KR" altLang="en-US" sz="2800" b="1">
                    <a:ln w="9525"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rgbClr val="0099E0"/>
                    </a:solidFill>
                    <a:latin typeface="+mj-ea"/>
                    <a:ea typeface="+mj-ea"/>
                    <a:cs typeface="Arial"/>
                  </a:endParaRPr>
                </a:p>
              </p:txBody>
            </p:sp>
          </p:grpSp>
          <p:sp>
            <p:nvSpPr>
              <p:cNvPr id="59" name="TextBox 17"/>
              <p:cNvSpPr txBox="1"/>
              <p:nvPr/>
            </p:nvSpPr>
            <p:spPr>
              <a:xfrm>
                <a:off x="2030444" y="3165198"/>
                <a:ext cx="4074315" cy="461665"/>
              </a:xfrm>
              <a:prstGeom prst="rect">
                <a:avLst/>
              </a:prstGeom>
              <a:noFill/>
            </p:spPr>
            <p:txBody>
              <a:bodyPr wrap="none" anchor="ctr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>
                  <a:defRPr/>
                </a:pPr>
                <a:r>
                  <a:rPr lang="ko-KR" altLang="en-US" sz="2400" b="1" spc="-100">
                    <a:ln w="9525"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ea"/>
                    <a:ea typeface="+mj-ea"/>
                  </a:rPr>
                  <a:t>사업참여 필요성 및 기업 니즈</a:t>
                </a:r>
              </a:p>
            </p:txBody>
          </p:sp>
        </p:grpSp>
        <p:grpSp>
          <p:nvGrpSpPr>
            <p:cNvPr id="48" name="그룹 47"/>
            <p:cNvGrpSpPr/>
            <p:nvPr/>
          </p:nvGrpSpPr>
          <p:grpSpPr>
            <a:xfrm>
              <a:off x="2990709" y="4497705"/>
              <a:ext cx="2920505" cy="572127"/>
              <a:chOff x="1241154" y="3080101"/>
              <a:chExt cx="2920505" cy="572127"/>
            </a:xfrm>
          </p:grpSpPr>
          <p:grpSp>
            <p:nvGrpSpPr>
              <p:cNvPr id="54" name="그룹 53"/>
              <p:cNvGrpSpPr/>
              <p:nvPr/>
            </p:nvGrpSpPr>
            <p:grpSpPr>
              <a:xfrm>
                <a:off x="1241154" y="3080101"/>
                <a:ext cx="588517" cy="572127"/>
                <a:chOff x="1241154" y="3080101"/>
                <a:chExt cx="588517" cy="572127"/>
              </a:xfrm>
            </p:grpSpPr>
            <p:sp>
              <p:nvSpPr>
                <p:cNvPr id="56" name="사각형: 둥근 모서리 55"/>
                <p:cNvSpPr>
                  <a:spLocks noChangeAspect="1"/>
                </p:cNvSpPr>
                <p:nvPr/>
              </p:nvSpPr>
              <p:spPr>
                <a:xfrm rot="10800000" flipV="1">
                  <a:off x="1241154" y="3535540"/>
                  <a:ext cx="588517" cy="116688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00348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vert="horz" wrap="none" lIns="73938" tIns="36969" rIns="73938" bIns="36969" anchor="ctr" anchorCtr="0">
                  <a:prstTxWarp prst="textNoShape">
                    <a:avLst/>
                  </a:prstTxWarp>
                  <a:noAutofit/>
                </a:bodyPr>
                <a:lstStyle>
                  <a:defPPr>
                    <a:defRPr lang="ko-KR"/>
                  </a:defPPr>
                  <a:lvl1pPr marL="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defRPr/>
                  </a:pPr>
                  <a:r>
                    <a:rPr lang="en-US" altLang="ko-KR" sz="700" b="1">
                      <a:ln w="9525"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bg1"/>
                      </a:solidFill>
                      <a:latin typeface="+mj-ea"/>
                      <a:ea typeface="+mj-ea"/>
                      <a:cs typeface="Arial"/>
                    </a:rPr>
                    <a:t>CHAPTER</a:t>
                  </a:r>
                  <a:endParaRPr lang="ko-KR" altLang="en-US" sz="700" b="1">
                    <a:ln w="9525"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bg1"/>
                    </a:solidFill>
                    <a:latin typeface="+mj-ea"/>
                    <a:ea typeface="+mj-ea"/>
                    <a:cs typeface="Arial"/>
                  </a:endParaRPr>
                </a:p>
              </p:txBody>
            </p:sp>
            <p:sp>
              <p:nvSpPr>
                <p:cNvPr id="57" name="TextBox 56"/>
                <p:cNvSpPr txBox="1"/>
                <p:nvPr/>
              </p:nvSpPr>
              <p:spPr>
                <a:xfrm>
                  <a:off x="1263543" y="3080101"/>
                  <a:ext cx="543739" cy="521105"/>
                </a:xfrm>
                <a:prstGeom prst="rect">
                  <a:avLst/>
                </a:prstGeom>
                <a:noFill/>
              </p:spPr>
              <p:txBody>
                <a:bodyPr wrap="none" anchor="ctr">
                  <a:spAutoFit/>
                </a:bodyPr>
                <a:lstStyle>
                  <a:defPPr>
                    <a:defRPr lang="ko-KR"/>
                  </a:defPPr>
                  <a:lvl1pPr marL="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defRPr/>
                  </a:pPr>
                  <a:r>
                    <a:rPr lang="en-US" altLang="ko-KR" sz="2800" b="1">
                      <a:ln w="9525"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rgbClr val="003487"/>
                      </a:solidFill>
                      <a:latin typeface="+mj-ea"/>
                      <a:ea typeface="+mj-ea"/>
                      <a:cs typeface="Arial"/>
                    </a:rPr>
                    <a:t>Ⅳ</a:t>
                  </a:r>
                  <a:endParaRPr lang="ko-KR" altLang="en-US" sz="2800" b="1">
                    <a:ln w="9525"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rgbClr val="003487"/>
                    </a:solidFill>
                    <a:latin typeface="+mj-ea"/>
                    <a:ea typeface="+mj-ea"/>
                    <a:cs typeface="Arial"/>
                  </a:endParaRPr>
                </a:p>
              </p:txBody>
            </p:sp>
          </p:grpSp>
          <p:sp>
            <p:nvSpPr>
              <p:cNvPr id="55" name="TextBox 17"/>
              <p:cNvSpPr txBox="1"/>
              <p:nvPr/>
            </p:nvSpPr>
            <p:spPr>
              <a:xfrm>
                <a:off x="2030444" y="3156301"/>
                <a:ext cx="2131215" cy="453784"/>
              </a:xfrm>
              <a:prstGeom prst="rect">
                <a:avLst/>
              </a:prstGeom>
              <a:noFill/>
            </p:spPr>
            <p:txBody>
              <a:bodyPr wrap="none" anchor="ctr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>
                  <a:defRPr/>
                </a:pPr>
                <a:r>
                  <a:rPr lang="ko-KR" altLang="en-US" sz="2400" b="1" spc="-100" dirty="0">
                    <a:ln w="9525"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ea"/>
                    <a:ea typeface="+mj-ea"/>
                  </a:rPr>
                  <a:t>사업 추진 전략</a:t>
                </a:r>
              </a:p>
            </p:txBody>
          </p:sp>
        </p:grpSp>
      </p:grpSp>
      <p:sp>
        <p:nvSpPr>
          <p:cNvPr id="24" name="TextBox 23"/>
          <p:cNvSpPr txBox="1"/>
          <p:nvPr/>
        </p:nvSpPr>
        <p:spPr>
          <a:xfrm>
            <a:off x="4197024" y="1019960"/>
            <a:ext cx="1511952" cy="74978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ko-KR" altLang="en-US" sz="4400" b="1">
                <a:ln w="9525">
                  <a:solidFill>
                    <a:schemeClr val="tx1">
                      <a:alpha val="0"/>
                    </a:schemeClr>
                  </a:solidFill>
                </a:ln>
                <a:solidFill>
                  <a:srgbClr val="003487"/>
                </a:solidFill>
                <a:latin typeface="+mj-ea"/>
                <a:ea typeface="+mj-ea"/>
                <a:cs typeface="Arial"/>
              </a:rPr>
              <a:t>목 차</a:t>
            </a:r>
          </a:p>
        </p:txBody>
      </p:sp>
      <p:grpSp>
        <p:nvGrpSpPr>
          <p:cNvPr id="25" name="그룹 24"/>
          <p:cNvGrpSpPr/>
          <p:nvPr/>
        </p:nvGrpSpPr>
        <p:grpSpPr>
          <a:xfrm>
            <a:off x="2990709" y="2014794"/>
            <a:ext cx="4863605" cy="3055038"/>
            <a:chOff x="2990709" y="2014794"/>
            <a:chExt cx="4863605" cy="3055038"/>
          </a:xfrm>
        </p:grpSpPr>
        <p:grpSp>
          <p:nvGrpSpPr>
            <p:cNvPr id="26" name="그룹 25"/>
            <p:cNvGrpSpPr/>
            <p:nvPr/>
          </p:nvGrpSpPr>
          <p:grpSpPr>
            <a:xfrm>
              <a:off x="2990709" y="2014794"/>
              <a:ext cx="2920505" cy="574242"/>
              <a:chOff x="1241154" y="3077986"/>
              <a:chExt cx="2920505" cy="574242"/>
            </a:xfrm>
          </p:grpSpPr>
          <p:grpSp>
            <p:nvGrpSpPr>
              <p:cNvPr id="42" name="그룹 41"/>
              <p:cNvGrpSpPr/>
              <p:nvPr/>
            </p:nvGrpSpPr>
            <p:grpSpPr>
              <a:xfrm>
                <a:off x="1241154" y="3077986"/>
                <a:ext cx="588517" cy="574242"/>
                <a:chOff x="1241154" y="3077986"/>
                <a:chExt cx="588517" cy="574242"/>
              </a:xfrm>
            </p:grpSpPr>
            <p:sp>
              <p:nvSpPr>
                <p:cNvPr id="44" name="사각형: 둥근 모서리 67"/>
                <p:cNvSpPr>
                  <a:spLocks noChangeAspect="1"/>
                </p:cNvSpPr>
                <p:nvPr/>
              </p:nvSpPr>
              <p:spPr>
                <a:xfrm rot="10800000" flipV="1">
                  <a:off x="1241154" y="3535540"/>
                  <a:ext cx="588517" cy="116688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0099E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vert="horz" wrap="none" lIns="73938" tIns="36969" rIns="73938" bIns="36969" anchor="ctr" anchorCtr="0">
                  <a:prstTxWarp prst="textNoShape">
                    <a:avLst/>
                  </a:prstTxWarp>
                  <a:noAutofit/>
                </a:bodyPr>
                <a:lstStyle>
                  <a:defPPr>
                    <a:defRPr lang="ko-KR"/>
                  </a:defPPr>
                  <a:lvl1pPr marL="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defRPr/>
                  </a:pPr>
                  <a:r>
                    <a:rPr lang="en-US" altLang="ko-KR" sz="700" b="1">
                      <a:ln w="9525"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bg1"/>
                      </a:solidFill>
                      <a:latin typeface="+mj-ea"/>
                      <a:ea typeface="+mj-ea"/>
                      <a:cs typeface="Arial"/>
                    </a:rPr>
                    <a:t>CHAPTER</a:t>
                  </a:r>
                  <a:endParaRPr lang="ko-KR" altLang="en-US" sz="700" b="1">
                    <a:ln w="9525"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bg1"/>
                    </a:solidFill>
                    <a:latin typeface="+mj-ea"/>
                    <a:ea typeface="+mj-ea"/>
                    <a:cs typeface="Arial"/>
                  </a:endParaRPr>
                </a:p>
              </p:txBody>
            </p:sp>
            <p:sp>
              <p:nvSpPr>
                <p:cNvPr id="49" name="TextBox 48"/>
                <p:cNvSpPr txBox="1"/>
                <p:nvPr/>
              </p:nvSpPr>
              <p:spPr>
                <a:xfrm>
                  <a:off x="1263543" y="3077986"/>
                  <a:ext cx="543739" cy="523220"/>
                </a:xfrm>
                <a:prstGeom prst="rect">
                  <a:avLst/>
                </a:prstGeom>
                <a:noFill/>
              </p:spPr>
              <p:txBody>
                <a:bodyPr wrap="none" anchor="ctr">
                  <a:spAutoFit/>
                </a:bodyPr>
                <a:lstStyle>
                  <a:defPPr>
                    <a:defRPr lang="ko-KR"/>
                  </a:defPPr>
                  <a:lvl1pPr marL="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defRPr/>
                  </a:pPr>
                  <a:r>
                    <a:rPr lang="en-US" altLang="ko-KR" sz="2800" b="1">
                      <a:ln w="9525"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rgbClr val="0099E0"/>
                      </a:solidFill>
                      <a:latin typeface="+mj-ea"/>
                      <a:ea typeface="+mj-ea"/>
                      <a:cs typeface="Arial"/>
                    </a:rPr>
                    <a:t>Ⅰ</a:t>
                  </a:r>
                  <a:endParaRPr lang="ko-KR" altLang="en-US" sz="2800" b="1">
                    <a:ln w="9525"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rgbClr val="0099E0"/>
                    </a:solidFill>
                    <a:latin typeface="+mj-ea"/>
                    <a:ea typeface="+mj-ea"/>
                    <a:cs typeface="Arial"/>
                  </a:endParaRPr>
                </a:p>
              </p:txBody>
            </p:sp>
          </p:grpSp>
          <p:sp>
            <p:nvSpPr>
              <p:cNvPr id="43" name="TextBox 17"/>
              <p:cNvSpPr txBox="1"/>
              <p:nvPr/>
            </p:nvSpPr>
            <p:spPr>
              <a:xfrm>
                <a:off x="2030444" y="3170122"/>
                <a:ext cx="2131215" cy="456741"/>
              </a:xfrm>
              <a:prstGeom prst="rect">
                <a:avLst/>
              </a:prstGeom>
              <a:noFill/>
            </p:spPr>
            <p:txBody>
              <a:bodyPr wrap="none" anchor="ctr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>
                  <a:defRPr/>
                </a:pPr>
                <a:r>
                  <a:rPr lang="ko-KR" altLang="en-US" sz="2400" b="1" spc="-100">
                    <a:ln w="9525"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ea"/>
                    <a:ea typeface="+mj-ea"/>
                  </a:rPr>
                  <a:t>기업 일반 현황</a:t>
                </a:r>
              </a:p>
            </p:txBody>
          </p:sp>
        </p:grpSp>
        <p:grpSp>
          <p:nvGrpSpPr>
            <p:cNvPr id="27" name="그룹 26"/>
            <p:cNvGrpSpPr/>
            <p:nvPr/>
          </p:nvGrpSpPr>
          <p:grpSpPr>
            <a:xfrm>
              <a:off x="2990709" y="2841726"/>
              <a:ext cx="2920505" cy="574242"/>
              <a:chOff x="1241154" y="3077986"/>
              <a:chExt cx="2920505" cy="574242"/>
            </a:xfrm>
          </p:grpSpPr>
          <p:grpSp>
            <p:nvGrpSpPr>
              <p:cNvPr id="38" name="그룹 37"/>
              <p:cNvGrpSpPr/>
              <p:nvPr/>
            </p:nvGrpSpPr>
            <p:grpSpPr>
              <a:xfrm>
                <a:off x="1241154" y="3077986"/>
                <a:ext cx="588517" cy="574242"/>
                <a:chOff x="1241154" y="3077986"/>
                <a:chExt cx="588517" cy="574242"/>
              </a:xfrm>
            </p:grpSpPr>
            <p:sp>
              <p:nvSpPr>
                <p:cNvPr id="40" name="사각형: 둥근 모서리 63"/>
                <p:cNvSpPr>
                  <a:spLocks noChangeAspect="1"/>
                </p:cNvSpPr>
                <p:nvPr/>
              </p:nvSpPr>
              <p:spPr>
                <a:xfrm rot="10800000" flipV="1">
                  <a:off x="1241154" y="3535540"/>
                  <a:ext cx="588517" cy="116688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00348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vert="horz" wrap="none" lIns="73938" tIns="36969" rIns="73938" bIns="36969" anchor="ctr" anchorCtr="0">
                  <a:prstTxWarp prst="textNoShape">
                    <a:avLst/>
                  </a:prstTxWarp>
                  <a:noAutofit/>
                </a:bodyPr>
                <a:lstStyle>
                  <a:defPPr>
                    <a:defRPr lang="ko-KR"/>
                  </a:defPPr>
                  <a:lvl1pPr marL="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defRPr/>
                  </a:pPr>
                  <a:r>
                    <a:rPr lang="en-US" altLang="ko-KR" sz="700" b="1">
                      <a:ln w="9525"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bg1"/>
                      </a:solidFill>
                      <a:latin typeface="+mj-ea"/>
                      <a:ea typeface="+mj-ea"/>
                      <a:cs typeface="Arial"/>
                    </a:rPr>
                    <a:t>CHAPTER</a:t>
                  </a:r>
                  <a:endParaRPr lang="ko-KR" altLang="en-US" sz="700" b="1">
                    <a:ln w="9525"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bg1"/>
                    </a:solidFill>
                    <a:latin typeface="+mj-ea"/>
                    <a:ea typeface="+mj-ea"/>
                    <a:cs typeface="Arial"/>
                  </a:endParaRPr>
                </a:p>
              </p:txBody>
            </p:sp>
            <p:sp>
              <p:nvSpPr>
                <p:cNvPr id="41" name="TextBox 40"/>
                <p:cNvSpPr txBox="1"/>
                <p:nvPr/>
              </p:nvSpPr>
              <p:spPr>
                <a:xfrm>
                  <a:off x="1263543" y="3077986"/>
                  <a:ext cx="543739" cy="523220"/>
                </a:xfrm>
                <a:prstGeom prst="rect">
                  <a:avLst/>
                </a:prstGeom>
                <a:noFill/>
              </p:spPr>
              <p:txBody>
                <a:bodyPr wrap="none" anchor="ctr">
                  <a:spAutoFit/>
                </a:bodyPr>
                <a:lstStyle>
                  <a:defPPr>
                    <a:defRPr lang="ko-KR"/>
                  </a:defPPr>
                  <a:lvl1pPr marL="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defRPr/>
                  </a:pPr>
                  <a:r>
                    <a:rPr lang="en-US" altLang="ko-KR" sz="2800" b="1">
                      <a:ln w="9525"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rgbClr val="003487"/>
                      </a:solidFill>
                      <a:latin typeface="+mj-ea"/>
                      <a:ea typeface="+mj-ea"/>
                      <a:cs typeface="Arial"/>
                    </a:rPr>
                    <a:t>Ⅱ</a:t>
                  </a:r>
                  <a:endParaRPr lang="ko-KR" altLang="en-US" sz="2800" b="1">
                    <a:ln w="9525"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rgbClr val="003487"/>
                    </a:solidFill>
                    <a:latin typeface="+mj-ea"/>
                    <a:ea typeface="+mj-ea"/>
                    <a:cs typeface="Arial"/>
                  </a:endParaRPr>
                </a:p>
              </p:txBody>
            </p:sp>
          </p:grpSp>
          <p:sp>
            <p:nvSpPr>
              <p:cNvPr id="39" name="TextBox 17"/>
              <p:cNvSpPr txBox="1"/>
              <p:nvPr/>
            </p:nvSpPr>
            <p:spPr>
              <a:xfrm>
                <a:off x="2030444" y="3171865"/>
                <a:ext cx="2131215" cy="454998"/>
              </a:xfrm>
              <a:prstGeom prst="rect">
                <a:avLst/>
              </a:prstGeom>
              <a:noFill/>
            </p:spPr>
            <p:txBody>
              <a:bodyPr wrap="none" anchor="ctr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>
                  <a:defRPr/>
                </a:pPr>
                <a:r>
                  <a:rPr lang="ko-KR" altLang="en-US" sz="2400" b="1" spc="-100">
                    <a:ln w="9525"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ea"/>
                    <a:ea typeface="+mj-ea"/>
                  </a:rPr>
                  <a:t>대상 기술 개요</a:t>
                </a:r>
                <a:endParaRPr lang="ko-KR" altLang="en-US" sz="2400" b="1" spc="-1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28" name="그룹 27"/>
            <p:cNvGrpSpPr/>
            <p:nvPr/>
          </p:nvGrpSpPr>
          <p:grpSpPr>
            <a:xfrm>
              <a:off x="2990709" y="3669030"/>
              <a:ext cx="4863605" cy="573870"/>
              <a:chOff x="1241154" y="3078358"/>
              <a:chExt cx="4863605" cy="573870"/>
            </a:xfrm>
          </p:grpSpPr>
          <p:grpSp>
            <p:nvGrpSpPr>
              <p:cNvPr id="34" name="그룹 33"/>
              <p:cNvGrpSpPr/>
              <p:nvPr/>
            </p:nvGrpSpPr>
            <p:grpSpPr>
              <a:xfrm>
                <a:off x="1241154" y="3078358"/>
                <a:ext cx="588517" cy="573870"/>
                <a:chOff x="1241154" y="3078358"/>
                <a:chExt cx="588517" cy="573870"/>
              </a:xfrm>
            </p:grpSpPr>
            <p:sp>
              <p:nvSpPr>
                <p:cNvPr id="36" name="사각형: 둥근 모서리 59"/>
                <p:cNvSpPr>
                  <a:spLocks noChangeAspect="1"/>
                </p:cNvSpPr>
                <p:nvPr/>
              </p:nvSpPr>
              <p:spPr>
                <a:xfrm rot="10800000" flipV="1">
                  <a:off x="1241154" y="3535540"/>
                  <a:ext cx="588517" cy="116688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0099E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vert="horz" wrap="none" lIns="73938" tIns="36969" rIns="73938" bIns="36969" anchor="ctr" anchorCtr="0">
                  <a:prstTxWarp prst="textNoShape">
                    <a:avLst/>
                  </a:prstTxWarp>
                  <a:noAutofit/>
                </a:bodyPr>
                <a:lstStyle>
                  <a:defPPr>
                    <a:defRPr lang="ko-KR"/>
                  </a:defPPr>
                  <a:lvl1pPr marL="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defRPr/>
                  </a:pPr>
                  <a:r>
                    <a:rPr lang="en-US" altLang="ko-KR" sz="700" b="1">
                      <a:ln w="9525"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bg1"/>
                      </a:solidFill>
                      <a:latin typeface="+mj-ea"/>
                      <a:ea typeface="+mj-ea"/>
                      <a:cs typeface="Arial"/>
                    </a:rPr>
                    <a:t>CHAPTER</a:t>
                  </a:r>
                  <a:endParaRPr lang="ko-KR" altLang="en-US" sz="700" b="1">
                    <a:ln w="9525"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bg1"/>
                    </a:solidFill>
                    <a:latin typeface="+mj-ea"/>
                    <a:ea typeface="+mj-ea"/>
                    <a:cs typeface="Arial"/>
                  </a:endParaRPr>
                </a:p>
              </p:txBody>
            </p:sp>
            <p:sp>
              <p:nvSpPr>
                <p:cNvPr id="37" name="TextBox 36"/>
                <p:cNvSpPr txBox="1"/>
                <p:nvPr/>
              </p:nvSpPr>
              <p:spPr>
                <a:xfrm>
                  <a:off x="1263543" y="3078358"/>
                  <a:ext cx="543739" cy="522848"/>
                </a:xfrm>
                <a:prstGeom prst="rect">
                  <a:avLst/>
                </a:prstGeom>
                <a:noFill/>
              </p:spPr>
              <p:txBody>
                <a:bodyPr wrap="none" anchor="ctr">
                  <a:spAutoFit/>
                </a:bodyPr>
                <a:lstStyle>
                  <a:defPPr>
                    <a:defRPr lang="ko-KR"/>
                  </a:defPPr>
                  <a:lvl1pPr marL="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defRPr/>
                  </a:pPr>
                  <a:r>
                    <a:rPr lang="en-US" altLang="ko-KR" sz="2800" b="1">
                      <a:ln w="9525"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rgbClr val="0099E0"/>
                      </a:solidFill>
                      <a:latin typeface="+mj-ea"/>
                      <a:ea typeface="+mj-ea"/>
                      <a:cs typeface="Arial"/>
                    </a:rPr>
                    <a:t>Ⅲ</a:t>
                  </a:r>
                  <a:endParaRPr lang="ko-KR" altLang="en-US" sz="2800" b="1">
                    <a:ln w="9525"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rgbClr val="0099E0"/>
                    </a:solidFill>
                    <a:latin typeface="+mj-ea"/>
                    <a:ea typeface="+mj-ea"/>
                    <a:cs typeface="Arial"/>
                  </a:endParaRPr>
                </a:p>
              </p:txBody>
            </p:sp>
          </p:grpSp>
          <p:sp>
            <p:nvSpPr>
              <p:cNvPr id="35" name="TextBox 17"/>
              <p:cNvSpPr txBox="1"/>
              <p:nvPr/>
            </p:nvSpPr>
            <p:spPr>
              <a:xfrm>
                <a:off x="2030444" y="3165198"/>
                <a:ext cx="4074315" cy="461665"/>
              </a:xfrm>
              <a:prstGeom prst="rect">
                <a:avLst/>
              </a:prstGeom>
              <a:noFill/>
            </p:spPr>
            <p:txBody>
              <a:bodyPr wrap="none" anchor="ctr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>
                  <a:defRPr/>
                </a:pPr>
                <a:r>
                  <a:rPr lang="ko-KR" altLang="en-US" sz="2400" b="1" spc="-100">
                    <a:ln w="9525"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ea"/>
                    <a:ea typeface="+mj-ea"/>
                  </a:rPr>
                  <a:t>사업참여 필요성 및 기업 니즈</a:t>
                </a:r>
              </a:p>
            </p:txBody>
          </p:sp>
        </p:grpSp>
        <p:grpSp>
          <p:nvGrpSpPr>
            <p:cNvPr id="29" name="그룹 28"/>
            <p:cNvGrpSpPr/>
            <p:nvPr/>
          </p:nvGrpSpPr>
          <p:grpSpPr>
            <a:xfrm>
              <a:off x="2990709" y="4497705"/>
              <a:ext cx="2920505" cy="572127"/>
              <a:chOff x="1241154" y="3080101"/>
              <a:chExt cx="2920505" cy="572127"/>
            </a:xfrm>
          </p:grpSpPr>
          <p:grpSp>
            <p:nvGrpSpPr>
              <p:cNvPr id="30" name="그룹 29"/>
              <p:cNvGrpSpPr/>
              <p:nvPr/>
            </p:nvGrpSpPr>
            <p:grpSpPr>
              <a:xfrm>
                <a:off x="1241154" y="3080101"/>
                <a:ext cx="588517" cy="572127"/>
                <a:chOff x="1241154" y="3080101"/>
                <a:chExt cx="588517" cy="572127"/>
              </a:xfrm>
            </p:grpSpPr>
            <p:sp>
              <p:nvSpPr>
                <p:cNvPr id="32" name="사각형: 둥근 모서리 55"/>
                <p:cNvSpPr>
                  <a:spLocks noChangeAspect="1"/>
                </p:cNvSpPr>
                <p:nvPr/>
              </p:nvSpPr>
              <p:spPr>
                <a:xfrm rot="10800000" flipV="1">
                  <a:off x="1241154" y="3535540"/>
                  <a:ext cx="588517" cy="116688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00348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vert="horz" wrap="none" lIns="73938" tIns="36969" rIns="73938" bIns="36969" anchor="ctr" anchorCtr="0">
                  <a:prstTxWarp prst="textNoShape">
                    <a:avLst/>
                  </a:prstTxWarp>
                  <a:noAutofit/>
                </a:bodyPr>
                <a:lstStyle>
                  <a:defPPr>
                    <a:defRPr lang="ko-KR"/>
                  </a:defPPr>
                  <a:lvl1pPr marL="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1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defRPr/>
                  </a:pPr>
                  <a:r>
                    <a:rPr lang="en-US" altLang="ko-KR" sz="700" b="1">
                      <a:ln w="9525"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chemeClr val="bg1"/>
                      </a:solidFill>
                      <a:latin typeface="+mj-ea"/>
                      <a:ea typeface="+mj-ea"/>
                      <a:cs typeface="Arial"/>
                    </a:rPr>
                    <a:t>CHAPTER</a:t>
                  </a:r>
                  <a:endParaRPr lang="ko-KR" altLang="en-US" sz="700" b="1">
                    <a:ln w="9525"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bg1"/>
                    </a:solidFill>
                    <a:latin typeface="+mj-ea"/>
                    <a:ea typeface="+mj-ea"/>
                    <a:cs typeface="Arial"/>
                  </a:endParaRPr>
                </a:p>
              </p:txBody>
            </p:sp>
            <p:sp>
              <p:nvSpPr>
                <p:cNvPr id="33" name="TextBox 32"/>
                <p:cNvSpPr txBox="1"/>
                <p:nvPr/>
              </p:nvSpPr>
              <p:spPr>
                <a:xfrm>
                  <a:off x="1263543" y="3080101"/>
                  <a:ext cx="543739" cy="521105"/>
                </a:xfrm>
                <a:prstGeom prst="rect">
                  <a:avLst/>
                </a:prstGeom>
                <a:noFill/>
              </p:spPr>
              <p:txBody>
                <a:bodyPr wrap="none" anchor="ctr">
                  <a:spAutoFit/>
                </a:bodyPr>
                <a:lstStyle>
                  <a:defPPr>
                    <a:defRPr lang="ko-KR"/>
                  </a:defPPr>
                  <a:lvl1pPr marL="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1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defRPr/>
                  </a:pPr>
                  <a:r>
                    <a:rPr lang="en-US" altLang="ko-KR" sz="2800" b="1">
                      <a:ln w="9525">
                        <a:solidFill>
                          <a:schemeClr val="tx1">
                            <a:alpha val="0"/>
                          </a:schemeClr>
                        </a:solidFill>
                      </a:ln>
                      <a:solidFill>
                        <a:srgbClr val="003487"/>
                      </a:solidFill>
                      <a:latin typeface="+mj-ea"/>
                      <a:ea typeface="+mj-ea"/>
                      <a:cs typeface="Arial"/>
                    </a:rPr>
                    <a:t>Ⅳ</a:t>
                  </a:r>
                  <a:endParaRPr lang="ko-KR" altLang="en-US" sz="2800" b="1">
                    <a:ln w="9525"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rgbClr val="003487"/>
                    </a:solidFill>
                    <a:latin typeface="+mj-ea"/>
                    <a:ea typeface="+mj-ea"/>
                    <a:cs typeface="Arial"/>
                  </a:endParaRPr>
                </a:p>
              </p:txBody>
            </p:sp>
          </p:grpSp>
          <p:sp>
            <p:nvSpPr>
              <p:cNvPr id="31" name="TextBox 17"/>
              <p:cNvSpPr txBox="1"/>
              <p:nvPr/>
            </p:nvSpPr>
            <p:spPr>
              <a:xfrm>
                <a:off x="2030444" y="3156301"/>
                <a:ext cx="2131215" cy="453784"/>
              </a:xfrm>
              <a:prstGeom prst="rect">
                <a:avLst/>
              </a:prstGeom>
              <a:noFill/>
            </p:spPr>
            <p:txBody>
              <a:bodyPr wrap="none" anchor="ctr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>
                  <a:defRPr/>
                </a:pPr>
                <a:r>
                  <a:rPr lang="ko-KR" altLang="en-US" sz="2400" b="1" spc="-100" dirty="0">
                    <a:ln w="9525">
                      <a:solidFill>
                        <a:schemeClr val="tx1">
                          <a:alpha val="0"/>
                        </a:scheme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ea"/>
                    <a:ea typeface="+mj-ea"/>
                  </a:rPr>
                  <a:t>사업 추진 전략</a:t>
                </a:r>
              </a:p>
            </p:txBody>
          </p:sp>
        </p:grpSp>
      </p:grpSp>
      <p:sp>
        <p:nvSpPr>
          <p:cNvPr id="50" name="TextBox 17">
            <a:extLst>
              <a:ext uri="{FF2B5EF4-FFF2-40B4-BE49-F238E27FC236}">
                <a16:creationId xmlns:a16="http://schemas.microsoft.com/office/drawing/2014/main" id="{5A41B5D9-8484-4356-873E-1FA579548963}"/>
              </a:ext>
            </a:extLst>
          </p:cNvPr>
          <p:cNvSpPr txBox="1"/>
          <p:nvPr/>
        </p:nvSpPr>
        <p:spPr>
          <a:xfrm>
            <a:off x="3771610" y="5350859"/>
            <a:ext cx="4624984" cy="40011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spc="-100" dirty="0" smtClean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우대가점 항목 </a:t>
            </a:r>
            <a:r>
              <a:rPr lang="en-US" altLang="ko-KR" sz="2000" b="1" i="1" spc="-100" dirty="0" smtClean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0000"/>
                </a:solidFill>
                <a:latin typeface="+mj-ea"/>
                <a:ea typeface="+mj-ea"/>
              </a:rPr>
              <a:t>(</a:t>
            </a:r>
            <a:r>
              <a:rPr lang="ko-KR" altLang="en-US" sz="2000" b="1" i="1" spc="-100" dirty="0" smtClean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0000"/>
                </a:solidFill>
                <a:latin typeface="+mj-ea"/>
                <a:ea typeface="+mj-ea"/>
              </a:rPr>
              <a:t>우대가점 있는 경우 작성</a:t>
            </a:r>
            <a:r>
              <a:rPr lang="en-US" altLang="ko-KR" sz="2000" b="1" i="1" spc="-100" dirty="0" smtClean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0000"/>
                </a:solidFill>
                <a:latin typeface="+mj-ea"/>
                <a:ea typeface="+mj-ea"/>
              </a:rPr>
              <a:t>)</a:t>
            </a:r>
            <a:endParaRPr lang="ko-KR" altLang="en-US" sz="2000" b="1" i="1" spc="-10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51" name="사각형: 둥근 모서리 1">
            <a:extLst>
              <a:ext uri="{FF2B5EF4-FFF2-40B4-BE49-F238E27FC236}">
                <a16:creationId xmlns:a16="http://schemas.microsoft.com/office/drawing/2014/main" id="{FE525913-7A6B-4B1C-BB06-03CCFDE5A437}"/>
              </a:ext>
            </a:extLst>
          </p:cNvPr>
          <p:cNvSpPr/>
          <p:nvPr/>
        </p:nvSpPr>
        <p:spPr>
          <a:xfrm>
            <a:off x="3013099" y="5440907"/>
            <a:ext cx="668778" cy="284830"/>
          </a:xfrm>
          <a:prstGeom prst="roundRect">
            <a:avLst>
              <a:gd name="adj" fmla="val 10600"/>
            </a:avLst>
          </a:prstGeom>
          <a:solidFill>
            <a:srgbClr val="0099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 smtClean="0"/>
              <a:t>별지</a:t>
            </a:r>
            <a:endParaRPr lang="ko-KR" altLang="en-US" sz="1600" b="1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7">
            <a:extLst>
              <a:ext uri="{FF2B5EF4-FFF2-40B4-BE49-F238E27FC236}">
                <a16:creationId xmlns:a16="http://schemas.microsoft.com/office/drawing/2014/main" id="{7FEC688B-B0EE-4E6D-8781-C5ADE985240D}"/>
              </a:ext>
            </a:extLst>
          </p:cNvPr>
          <p:cNvSpPr txBox="1"/>
          <p:nvPr/>
        </p:nvSpPr>
        <p:spPr>
          <a:xfrm>
            <a:off x="1281950" y="217705"/>
            <a:ext cx="2249334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4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기업 일반 현황</a:t>
            </a:r>
          </a:p>
        </p:txBody>
      </p:sp>
      <p:sp>
        <p:nvSpPr>
          <p:cNvPr id="38" name="TextBox 17">
            <a:extLst>
              <a:ext uri="{FF2B5EF4-FFF2-40B4-BE49-F238E27FC236}">
                <a16:creationId xmlns:a16="http://schemas.microsoft.com/office/drawing/2014/main" id="{15D803F7-3421-43A3-A3D3-AC19A5A2F528}"/>
              </a:ext>
            </a:extLst>
          </p:cNvPr>
          <p:cNvSpPr txBox="1"/>
          <p:nvPr/>
        </p:nvSpPr>
        <p:spPr>
          <a:xfrm>
            <a:off x="564877" y="180577"/>
            <a:ext cx="543739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8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0099E0"/>
                </a:solidFill>
                <a:latin typeface="+mj-ea"/>
                <a:ea typeface="+mj-ea"/>
                <a:cs typeface="Arial" panose="020B0604020202020204" pitchFamily="34" charset="0"/>
              </a:rPr>
              <a:t>Ⅰ</a:t>
            </a:r>
            <a:endParaRPr lang="ko-KR" altLang="en-US" sz="2800" b="1" dirty="0">
              <a:ln>
                <a:solidFill>
                  <a:schemeClr val="tx1">
                    <a:alpha val="0"/>
                  </a:schemeClr>
                </a:solidFill>
              </a:ln>
              <a:solidFill>
                <a:srgbClr val="0070C0"/>
              </a:solidFill>
              <a:latin typeface="+mj-ea"/>
              <a:ea typeface="+mj-ea"/>
              <a:cs typeface="Arial" panose="020B0604020202020204" pitchFamily="34" charset="0"/>
            </a:endParaRPr>
          </a:p>
        </p:txBody>
      </p:sp>
      <p:sp>
        <p:nvSpPr>
          <p:cNvPr id="26" name="TextBox 17">
            <a:extLst>
              <a:ext uri="{FF2B5EF4-FFF2-40B4-BE49-F238E27FC236}">
                <a16:creationId xmlns:a16="http://schemas.microsoft.com/office/drawing/2014/main" id="{977C7FEC-908A-4BA4-8E9D-A94594084CE7}"/>
              </a:ext>
            </a:extLst>
          </p:cNvPr>
          <p:cNvSpPr txBox="1"/>
          <p:nvPr/>
        </p:nvSpPr>
        <p:spPr>
          <a:xfrm>
            <a:off x="637716" y="937241"/>
            <a:ext cx="5497018" cy="40011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i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0000FF"/>
                </a:solidFill>
                <a:latin typeface="+mn-ea"/>
              </a:rPr>
              <a:t>☞ 기업 및 참여인력 현황</a:t>
            </a:r>
            <a:r>
              <a:rPr lang="en-US" altLang="ko-KR" sz="2000" b="1" i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0000FF"/>
                </a:solidFill>
                <a:latin typeface="+mn-ea"/>
              </a:rPr>
              <a:t>, </a:t>
            </a:r>
            <a:r>
              <a:rPr lang="ko-KR" altLang="en-US" sz="2000" b="1" i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0000FF"/>
                </a:solidFill>
                <a:latin typeface="+mn-ea"/>
              </a:rPr>
              <a:t>참여인력 전문성 등</a:t>
            </a:r>
            <a:endParaRPr lang="en-US" altLang="ko-KR" sz="2000" b="1" i="1" dirty="0">
              <a:ln>
                <a:solidFill>
                  <a:schemeClr val="tx1">
                    <a:alpha val="0"/>
                  </a:schemeClr>
                </a:solidFill>
              </a:ln>
              <a:solidFill>
                <a:srgbClr val="0000FF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689381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7">
            <a:extLst>
              <a:ext uri="{FF2B5EF4-FFF2-40B4-BE49-F238E27FC236}">
                <a16:creationId xmlns:a16="http://schemas.microsoft.com/office/drawing/2014/main" id="{7FEC688B-B0EE-4E6D-8781-C5ADE985240D}"/>
              </a:ext>
            </a:extLst>
          </p:cNvPr>
          <p:cNvSpPr txBox="1"/>
          <p:nvPr/>
        </p:nvSpPr>
        <p:spPr>
          <a:xfrm>
            <a:off x="1281950" y="217705"/>
            <a:ext cx="2249334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4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대상 기술 개요</a:t>
            </a:r>
          </a:p>
        </p:txBody>
      </p:sp>
      <p:sp>
        <p:nvSpPr>
          <p:cNvPr id="38" name="TextBox 17">
            <a:extLst>
              <a:ext uri="{FF2B5EF4-FFF2-40B4-BE49-F238E27FC236}">
                <a16:creationId xmlns:a16="http://schemas.microsoft.com/office/drawing/2014/main" id="{15D803F7-3421-43A3-A3D3-AC19A5A2F528}"/>
              </a:ext>
            </a:extLst>
          </p:cNvPr>
          <p:cNvSpPr txBox="1"/>
          <p:nvPr/>
        </p:nvSpPr>
        <p:spPr>
          <a:xfrm>
            <a:off x="564877" y="180577"/>
            <a:ext cx="543739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8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003487"/>
                </a:solidFill>
                <a:latin typeface="+mj-ea"/>
                <a:ea typeface="+mj-ea"/>
                <a:cs typeface="Arial" panose="020B0604020202020204" pitchFamily="34" charset="0"/>
              </a:rPr>
              <a:t>Ⅱ</a:t>
            </a:r>
            <a:endParaRPr lang="ko-KR" altLang="en-US" sz="2800" b="1" dirty="0">
              <a:ln>
                <a:solidFill>
                  <a:schemeClr val="tx1">
                    <a:alpha val="0"/>
                  </a:schemeClr>
                </a:solidFill>
              </a:ln>
              <a:solidFill>
                <a:srgbClr val="0070C0"/>
              </a:solidFill>
              <a:latin typeface="+mj-ea"/>
              <a:ea typeface="+mj-ea"/>
              <a:cs typeface="Arial" panose="020B0604020202020204" pitchFamily="34" charset="0"/>
            </a:endParaRPr>
          </a:p>
        </p:txBody>
      </p:sp>
      <p:sp>
        <p:nvSpPr>
          <p:cNvPr id="5" name="TextBox 17">
            <a:extLst>
              <a:ext uri="{FF2B5EF4-FFF2-40B4-BE49-F238E27FC236}">
                <a16:creationId xmlns:a16="http://schemas.microsoft.com/office/drawing/2014/main" id="{977C7FEC-908A-4BA4-8E9D-A94594084CE7}"/>
              </a:ext>
            </a:extLst>
          </p:cNvPr>
          <p:cNvSpPr txBox="1"/>
          <p:nvPr/>
        </p:nvSpPr>
        <p:spPr>
          <a:xfrm>
            <a:off x="637716" y="783353"/>
            <a:ext cx="8037585" cy="707886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i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0000FF"/>
                </a:solidFill>
                <a:latin typeface="+mn-ea"/>
              </a:rPr>
              <a:t>☞ 기술개요</a:t>
            </a:r>
            <a:r>
              <a:rPr lang="en-US" altLang="ko-KR" sz="2000" b="1" i="1" dirty="0" smtClean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0000FF"/>
                </a:solidFill>
                <a:latin typeface="+mn-ea"/>
              </a:rPr>
              <a:t>, </a:t>
            </a:r>
            <a:r>
              <a:rPr lang="ko-KR" altLang="en-US" sz="2000" b="1" i="1" dirty="0" smtClean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0000FF"/>
                </a:solidFill>
                <a:latin typeface="+mn-ea"/>
              </a:rPr>
              <a:t>보유기술</a:t>
            </a:r>
            <a:r>
              <a:rPr lang="en-US" altLang="ko-KR" sz="2000" b="1" i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0000FF"/>
                </a:solidFill>
                <a:latin typeface="+mn-ea"/>
              </a:rPr>
              <a:t>, </a:t>
            </a:r>
            <a:r>
              <a:rPr lang="ko-KR" altLang="en-US" sz="2000" b="1" i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0000FF"/>
                </a:solidFill>
                <a:latin typeface="+mn-ea"/>
              </a:rPr>
              <a:t>시장성</a:t>
            </a:r>
            <a:r>
              <a:rPr lang="en-US" altLang="ko-KR" sz="2000" b="1" i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0000FF"/>
                </a:solidFill>
                <a:latin typeface="+mn-ea"/>
              </a:rPr>
              <a:t>, </a:t>
            </a:r>
            <a:r>
              <a:rPr lang="ko-KR" altLang="en-US" sz="2000" b="1" i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0000FF"/>
                </a:solidFill>
                <a:latin typeface="+mn-ea"/>
              </a:rPr>
              <a:t>차별성</a:t>
            </a:r>
            <a:r>
              <a:rPr lang="en-US" altLang="ko-KR" sz="2000" b="1" i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0000FF"/>
                </a:solidFill>
                <a:latin typeface="+mn-ea"/>
              </a:rPr>
              <a:t>, </a:t>
            </a:r>
            <a:r>
              <a:rPr lang="ko-KR" altLang="en-US" sz="2000" b="1" i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0000FF"/>
                </a:solidFill>
                <a:latin typeface="+mn-ea"/>
              </a:rPr>
              <a:t>산업 </a:t>
            </a:r>
            <a:r>
              <a:rPr lang="ko-KR" altLang="en-US" sz="2000" b="1" i="1" dirty="0" err="1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0000FF"/>
                </a:solidFill>
                <a:latin typeface="+mn-ea"/>
              </a:rPr>
              <a:t>적용성</a:t>
            </a:r>
            <a:r>
              <a:rPr lang="ko-KR" altLang="en-US" sz="2000" b="1" i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0000FF"/>
                </a:solidFill>
                <a:latin typeface="+mn-ea"/>
              </a:rPr>
              <a:t> </a:t>
            </a:r>
            <a:r>
              <a:rPr lang="ko-KR" altLang="en-US" sz="2000" b="1" i="1" dirty="0" smtClean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0000FF"/>
                </a:solidFill>
                <a:latin typeface="+mn-ea"/>
              </a:rPr>
              <a:t>등</a:t>
            </a:r>
            <a:endParaRPr lang="en-US" altLang="ko-KR" sz="2000" b="1" i="1" dirty="0" smtClean="0">
              <a:ln>
                <a:solidFill>
                  <a:schemeClr val="tx1">
                    <a:alpha val="0"/>
                  </a:schemeClr>
                </a:solidFill>
              </a:ln>
              <a:solidFill>
                <a:srgbClr val="0000FF"/>
              </a:solidFill>
              <a:latin typeface="+mn-ea"/>
            </a:endParaRPr>
          </a:p>
          <a:p>
            <a:r>
              <a:rPr lang="en-US" altLang="ko-KR" sz="2000" b="1" i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0000FF"/>
                </a:solidFill>
                <a:latin typeface="+mn-ea"/>
              </a:rPr>
              <a:t> </a:t>
            </a:r>
            <a:r>
              <a:rPr lang="en-US" altLang="ko-KR" sz="2000" b="1" i="1" dirty="0" smtClean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0000FF"/>
                </a:solidFill>
                <a:latin typeface="+mn-ea"/>
              </a:rPr>
              <a:t>  (</a:t>
            </a:r>
            <a:r>
              <a:rPr lang="ko-KR" altLang="en-US" sz="2000" b="1" i="1" dirty="0" smtClean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0000FF"/>
                </a:solidFill>
                <a:latin typeface="+mn-ea"/>
              </a:rPr>
              <a:t>평가지표 중 </a:t>
            </a:r>
            <a:r>
              <a:rPr lang="en-US" altLang="ko-KR" sz="2000" b="1" i="1" dirty="0" smtClean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0000FF"/>
                </a:solidFill>
                <a:latin typeface="+mn-ea"/>
              </a:rPr>
              <a:t>‘</a:t>
            </a:r>
            <a:r>
              <a:rPr lang="ko-KR" altLang="en-US" sz="2000" b="1" i="1" dirty="0" smtClean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0000FF"/>
                </a:solidFill>
                <a:latin typeface="+mn-ea"/>
              </a:rPr>
              <a:t>기존 기술과의 차별성</a:t>
            </a:r>
            <a:r>
              <a:rPr lang="en-US" altLang="ko-KR" sz="2000" b="1" i="1" dirty="0" smtClean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0000FF"/>
                </a:solidFill>
                <a:latin typeface="+mn-ea"/>
              </a:rPr>
              <a:t>’, ‘</a:t>
            </a:r>
            <a:r>
              <a:rPr lang="ko-KR" altLang="en-US" sz="2000" b="1" i="1" dirty="0" err="1" smtClean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0000FF"/>
                </a:solidFill>
                <a:latin typeface="+mn-ea"/>
              </a:rPr>
              <a:t>산업적용</a:t>
            </a:r>
            <a:r>
              <a:rPr lang="ko-KR" altLang="en-US" sz="2000" b="1" i="1" dirty="0" smtClean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0000FF"/>
                </a:solidFill>
                <a:latin typeface="+mn-ea"/>
              </a:rPr>
              <a:t> 가능성</a:t>
            </a:r>
            <a:r>
              <a:rPr lang="en-US" altLang="ko-KR" sz="2000" b="1" i="1" dirty="0" smtClean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0000FF"/>
                </a:solidFill>
                <a:latin typeface="+mn-ea"/>
              </a:rPr>
              <a:t>’ </a:t>
            </a:r>
            <a:r>
              <a:rPr lang="ko-KR" altLang="en-US" sz="2000" b="1" i="1" dirty="0" smtClean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0000FF"/>
                </a:solidFill>
                <a:latin typeface="+mn-ea"/>
              </a:rPr>
              <a:t>등 참고</a:t>
            </a:r>
            <a:r>
              <a:rPr lang="en-US" altLang="ko-KR" sz="2000" b="1" i="1" dirty="0" smtClean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0000FF"/>
                </a:solidFill>
                <a:latin typeface="+mn-ea"/>
              </a:rPr>
              <a:t>)</a:t>
            </a:r>
            <a:endParaRPr lang="en-US" altLang="ko-KR" sz="2000" b="1" i="1" dirty="0">
              <a:ln>
                <a:solidFill>
                  <a:schemeClr val="tx1">
                    <a:alpha val="0"/>
                  </a:schemeClr>
                </a:solidFill>
              </a:ln>
              <a:solidFill>
                <a:srgbClr val="0000FF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592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7">
            <a:extLst>
              <a:ext uri="{FF2B5EF4-FFF2-40B4-BE49-F238E27FC236}">
                <a16:creationId xmlns:a16="http://schemas.microsoft.com/office/drawing/2014/main" id="{7FEC688B-B0EE-4E6D-8781-C5ADE985240D}"/>
              </a:ext>
            </a:extLst>
          </p:cNvPr>
          <p:cNvSpPr txBox="1"/>
          <p:nvPr/>
        </p:nvSpPr>
        <p:spPr>
          <a:xfrm>
            <a:off x="1281950" y="217705"/>
            <a:ext cx="4314001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400" b="1" dirty="0" smtClean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사업참여 필요성 </a:t>
            </a:r>
            <a:r>
              <a:rPr lang="ko-KR" altLang="en-US" sz="24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및 </a:t>
            </a:r>
            <a:r>
              <a:rPr lang="ko-KR" altLang="en-US" sz="2400" b="1" dirty="0" smtClean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기업 </a:t>
            </a:r>
            <a:r>
              <a:rPr lang="ko-KR" altLang="en-US" sz="2400" b="1" dirty="0" err="1" smtClean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니즈</a:t>
            </a:r>
            <a:endParaRPr lang="ko-KR" altLang="en-US" sz="2400" b="1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8" name="TextBox 17">
            <a:extLst>
              <a:ext uri="{FF2B5EF4-FFF2-40B4-BE49-F238E27FC236}">
                <a16:creationId xmlns:a16="http://schemas.microsoft.com/office/drawing/2014/main" id="{15D803F7-3421-43A3-A3D3-AC19A5A2F528}"/>
              </a:ext>
            </a:extLst>
          </p:cNvPr>
          <p:cNvSpPr txBox="1"/>
          <p:nvPr/>
        </p:nvSpPr>
        <p:spPr>
          <a:xfrm>
            <a:off x="564877" y="180577"/>
            <a:ext cx="543739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800" b="1" dirty="0" smtClean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0099E0"/>
                </a:solidFill>
                <a:latin typeface="+mj-ea"/>
                <a:cs typeface="Arial" panose="020B0604020202020204" pitchFamily="34" charset="0"/>
              </a:rPr>
              <a:t>Ⅲ</a:t>
            </a:r>
            <a:endParaRPr lang="ko-KR" altLang="en-US" sz="2800" b="1" dirty="0">
              <a:ln>
                <a:solidFill>
                  <a:schemeClr val="tx1">
                    <a:alpha val="0"/>
                  </a:schemeClr>
                </a:solidFill>
              </a:ln>
              <a:solidFill>
                <a:srgbClr val="0070C0"/>
              </a:solidFill>
              <a:latin typeface="+mj-ea"/>
              <a:cs typeface="Arial" panose="020B0604020202020204" pitchFamily="34" charset="0"/>
            </a:endParaRPr>
          </a:p>
        </p:txBody>
      </p:sp>
      <p:sp>
        <p:nvSpPr>
          <p:cNvPr id="5" name="TextBox 17">
            <a:extLst>
              <a:ext uri="{FF2B5EF4-FFF2-40B4-BE49-F238E27FC236}">
                <a16:creationId xmlns:a16="http://schemas.microsoft.com/office/drawing/2014/main" id="{977C7FEC-908A-4BA4-8E9D-A94594084CE7}"/>
              </a:ext>
            </a:extLst>
          </p:cNvPr>
          <p:cNvSpPr txBox="1"/>
          <p:nvPr/>
        </p:nvSpPr>
        <p:spPr>
          <a:xfrm>
            <a:off x="637716" y="783353"/>
            <a:ext cx="7854843" cy="707886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i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0000FF"/>
                </a:solidFill>
                <a:latin typeface="+mn-ea"/>
              </a:rPr>
              <a:t>☞ </a:t>
            </a:r>
            <a:r>
              <a:rPr lang="en-US" altLang="ko-KR" sz="2000" b="1" i="1" dirty="0" smtClean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0000FF"/>
                </a:solidFill>
                <a:latin typeface="+mn-ea"/>
              </a:rPr>
              <a:t>IP-R&amp;D </a:t>
            </a:r>
            <a:r>
              <a:rPr lang="ko-KR" altLang="en-US" sz="2000" b="1" i="1" dirty="0" smtClean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0000FF"/>
                </a:solidFill>
                <a:latin typeface="+mn-ea"/>
              </a:rPr>
              <a:t>지원 필요성 및 과업</a:t>
            </a:r>
            <a:r>
              <a:rPr lang="en-US" altLang="ko-KR" sz="2000" b="1" i="1" dirty="0" smtClean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0000FF"/>
                </a:solidFill>
                <a:latin typeface="+mn-ea"/>
              </a:rPr>
              <a:t>(</a:t>
            </a:r>
            <a:r>
              <a:rPr lang="ko-KR" altLang="en-US" sz="2000" b="1" i="1" dirty="0" smtClean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0000FF"/>
                </a:solidFill>
                <a:latin typeface="+mn-ea"/>
              </a:rPr>
              <a:t>기술</a:t>
            </a:r>
            <a:r>
              <a:rPr lang="en-US" altLang="ko-KR" sz="2000" b="1" i="1" dirty="0" smtClean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0000FF"/>
                </a:solidFill>
                <a:latin typeface="+mn-ea"/>
              </a:rPr>
              <a:t>)</a:t>
            </a:r>
            <a:r>
              <a:rPr lang="ko-KR" altLang="en-US" sz="2000" b="1" i="1" dirty="0" smtClean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0000FF"/>
                </a:solidFill>
                <a:latin typeface="+mn-ea"/>
              </a:rPr>
              <a:t>범위 </a:t>
            </a:r>
            <a:r>
              <a:rPr lang="ko-KR" altLang="en-US" sz="2000" b="1" i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0000FF"/>
                </a:solidFill>
                <a:latin typeface="+mn-ea"/>
              </a:rPr>
              <a:t>명확히 기술할 </a:t>
            </a:r>
            <a:r>
              <a:rPr lang="ko-KR" altLang="en-US" sz="2000" b="1" i="1" dirty="0" smtClean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0000FF"/>
                </a:solidFill>
                <a:latin typeface="+mn-ea"/>
              </a:rPr>
              <a:t>것</a:t>
            </a:r>
            <a:endParaRPr lang="en-US" altLang="ko-KR" sz="2000" b="1" i="1" dirty="0" smtClean="0">
              <a:ln>
                <a:solidFill>
                  <a:schemeClr val="tx1">
                    <a:alpha val="0"/>
                  </a:schemeClr>
                </a:solidFill>
              </a:ln>
              <a:solidFill>
                <a:srgbClr val="0000FF"/>
              </a:solidFill>
              <a:latin typeface="+mn-ea"/>
            </a:endParaRPr>
          </a:p>
          <a:p>
            <a:r>
              <a:rPr lang="en-US" altLang="ko-KR" sz="2000" b="1" i="1" dirty="0" smtClean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0000FF"/>
                </a:solidFill>
                <a:latin typeface="+mn-ea"/>
              </a:rPr>
              <a:t>   (</a:t>
            </a:r>
            <a:r>
              <a:rPr lang="ko-KR" altLang="en-US" sz="2000" b="1" i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0000FF"/>
                </a:solidFill>
                <a:latin typeface="+mn-ea"/>
              </a:rPr>
              <a:t>평가지표 중 </a:t>
            </a:r>
            <a:r>
              <a:rPr lang="en-US" altLang="ko-KR" sz="2000" b="1" i="1" dirty="0" smtClean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0000FF"/>
                </a:solidFill>
                <a:latin typeface="+mn-ea"/>
              </a:rPr>
              <a:t>‘</a:t>
            </a:r>
            <a:r>
              <a:rPr lang="ko-KR" altLang="en-US" sz="2000" b="1" i="1" dirty="0" smtClean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0000FF"/>
                </a:solidFill>
                <a:latin typeface="+mn-ea"/>
              </a:rPr>
              <a:t>지원 목적과의 </a:t>
            </a:r>
            <a:r>
              <a:rPr lang="ko-KR" altLang="en-US" sz="2000" b="1" i="1" dirty="0" err="1" smtClean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0000FF"/>
                </a:solidFill>
                <a:latin typeface="+mn-ea"/>
              </a:rPr>
              <a:t>부합성</a:t>
            </a:r>
            <a:r>
              <a:rPr lang="en-US" altLang="ko-KR" sz="2000" b="1" i="1" dirty="0" smtClean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0000FF"/>
                </a:solidFill>
                <a:latin typeface="+mn-ea"/>
              </a:rPr>
              <a:t>’, ‘</a:t>
            </a:r>
            <a:r>
              <a:rPr lang="ko-KR" altLang="en-US" sz="2000" b="1" i="1" dirty="0" smtClean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0000FF"/>
                </a:solidFill>
                <a:latin typeface="+mn-ea"/>
              </a:rPr>
              <a:t>사업지원 시급성</a:t>
            </a:r>
            <a:r>
              <a:rPr lang="en-US" altLang="ko-KR" sz="2000" b="1" i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0000FF"/>
                </a:solidFill>
                <a:latin typeface="+mn-ea"/>
              </a:rPr>
              <a:t>’ </a:t>
            </a:r>
            <a:r>
              <a:rPr lang="ko-KR" altLang="en-US" sz="2000" b="1" i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0000FF"/>
                </a:solidFill>
                <a:latin typeface="+mn-ea"/>
              </a:rPr>
              <a:t>등 참고</a:t>
            </a:r>
            <a:r>
              <a:rPr lang="en-US" altLang="ko-KR" sz="2000" b="1" i="1" dirty="0" smtClean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0000FF"/>
                </a:solidFill>
                <a:latin typeface="+mn-ea"/>
              </a:rPr>
              <a:t>)</a:t>
            </a:r>
            <a:endParaRPr lang="en-US" altLang="ko-KR" sz="2000" b="1" i="1" dirty="0">
              <a:ln>
                <a:solidFill>
                  <a:schemeClr val="tx1">
                    <a:alpha val="0"/>
                  </a:schemeClr>
                </a:solidFill>
              </a:ln>
              <a:solidFill>
                <a:srgbClr val="0000FF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7398272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7">
            <a:extLst>
              <a:ext uri="{FF2B5EF4-FFF2-40B4-BE49-F238E27FC236}">
                <a16:creationId xmlns:a16="http://schemas.microsoft.com/office/drawing/2014/main" id="{7FEC688B-B0EE-4E6D-8781-C5ADE985240D}"/>
              </a:ext>
            </a:extLst>
          </p:cNvPr>
          <p:cNvSpPr txBox="1"/>
          <p:nvPr/>
        </p:nvSpPr>
        <p:spPr>
          <a:xfrm>
            <a:off x="1281950" y="217705"/>
            <a:ext cx="2249334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4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사업 추진 </a:t>
            </a:r>
            <a:r>
              <a:rPr lang="ko-KR" altLang="en-US" sz="2400" b="1" dirty="0" smtClean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전략</a:t>
            </a:r>
            <a:endParaRPr lang="ko-KR" altLang="en-US" sz="2400" b="1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8" name="TextBox 17">
            <a:extLst>
              <a:ext uri="{FF2B5EF4-FFF2-40B4-BE49-F238E27FC236}">
                <a16:creationId xmlns:a16="http://schemas.microsoft.com/office/drawing/2014/main" id="{15D803F7-3421-43A3-A3D3-AC19A5A2F528}"/>
              </a:ext>
            </a:extLst>
          </p:cNvPr>
          <p:cNvSpPr txBox="1"/>
          <p:nvPr/>
        </p:nvSpPr>
        <p:spPr>
          <a:xfrm>
            <a:off x="564877" y="180577"/>
            <a:ext cx="543739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800" b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003487"/>
                </a:solidFill>
                <a:latin typeface="+mj-ea"/>
                <a:cs typeface="Arial" panose="020B0604020202020204" pitchFamily="34" charset="0"/>
              </a:rPr>
              <a:t>Ⅳ</a:t>
            </a:r>
            <a:endParaRPr lang="ko-KR" altLang="en-US" sz="2800" b="1" dirty="0">
              <a:ln>
                <a:solidFill>
                  <a:schemeClr val="tx1">
                    <a:alpha val="0"/>
                  </a:schemeClr>
                </a:solidFill>
              </a:ln>
              <a:solidFill>
                <a:srgbClr val="0070C0"/>
              </a:solidFill>
              <a:latin typeface="+mj-ea"/>
              <a:ea typeface="+mj-ea"/>
              <a:cs typeface="Arial" panose="020B0604020202020204" pitchFamily="34" charset="0"/>
            </a:endParaRPr>
          </a:p>
        </p:txBody>
      </p:sp>
      <p:sp>
        <p:nvSpPr>
          <p:cNvPr id="5" name="TextBox 17">
            <a:extLst>
              <a:ext uri="{FF2B5EF4-FFF2-40B4-BE49-F238E27FC236}">
                <a16:creationId xmlns:a16="http://schemas.microsoft.com/office/drawing/2014/main" id="{977C7FEC-908A-4BA4-8E9D-A94594084CE7}"/>
              </a:ext>
            </a:extLst>
          </p:cNvPr>
          <p:cNvSpPr txBox="1"/>
          <p:nvPr/>
        </p:nvSpPr>
        <p:spPr>
          <a:xfrm>
            <a:off x="488082" y="783353"/>
            <a:ext cx="9355061" cy="70788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i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0000FF"/>
                </a:solidFill>
                <a:latin typeface="+mn-ea"/>
              </a:rPr>
              <a:t>☞ </a:t>
            </a:r>
            <a:r>
              <a:rPr lang="ko-KR" altLang="en-US" sz="2000" b="1" i="1" dirty="0" smtClean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0000FF"/>
                </a:solidFill>
                <a:latin typeface="+mn-ea"/>
              </a:rPr>
              <a:t>과제 목표 </a:t>
            </a:r>
            <a:r>
              <a:rPr lang="ko-KR" altLang="en-US" sz="2000" b="1" i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0000FF"/>
                </a:solidFill>
                <a:latin typeface="+mn-ea"/>
              </a:rPr>
              <a:t>및 기술 이해도</a:t>
            </a:r>
            <a:r>
              <a:rPr lang="en-US" altLang="ko-KR" sz="2000" b="1" i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0000FF"/>
                </a:solidFill>
                <a:latin typeface="+mn-ea"/>
              </a:rPr>
              <a:t>, </a:t>
            </a:r>
            <a:r>
              <a:rPr lang="ko-KR" altLang="en-US" sz="2000" b="1" i="1" dirty="0" smtClean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0000FF"/>
                </a:solidFill>
                <a:latin typeface="+mn-ea"/>
              </a:rPr>
              <a:t>추진 전략 및 사업추진 </a:t>
            </a:r>
            <a:r>
              <a:rPr lang="ko-KR" altLang="en-US" sz="2000" b="1" i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0000FF"/>
                </a:solidFill>
                <a:latin typeface="+mn-ea"/>
              </a:rPr>
              <a:t>일정 </a:t>
            </a:r>
            <a:r>
              <a:rPr lang="ko-KR" altLang="en-US" sz="2000" b="1" i="1" dirty="0" smtClean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0000FF"/>
                </a:solidFill>
                <a:latin typeface="+mn-ea"/>
              </a:rPr>
              <a:t>등</a:t>
            </a:r>
            <a:endParaRPr lang="en-US" altLang="ko-KR" sz="2000" b="1" i="1" dirty="0" smtClean="0">
              <a:ln>
                <a:solidFill>
                  <a:schemeClr val="tx1">
                    <a:alpha val="0"/>
                  </a:schemeClr>
                </a:solidFill>
              </a:ln>
              <a:solidFill>
                <a:srgbClr val="0000FF"/>
              </a:solidFill>
              <a:latin typeface="+mn-ea"/>
            </a:endParaRPr>
          </a:p>
          <a:p>
            <a:r>
              <a:rPr lang="en-US" altLang="ko-KR" sz="2000" b="1" i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0000FF"/>
                </a:solidFill>
                <a:latin typeface="+mn-ea"/>
              </a:rPr>
              <a:t> </a:t>
            </a:r>
            <a:r>
              <a:rPr lang="en-US" altLang="ko-KR" sz="2000" b="1" i="1" dirty="0" smtClean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0000FF"/>
                </a:solidFill>
                <a:latin typeface="+mn-ea"/>
              </a:rPr>
              <a:t>  (</a:t>
            </a:r>
            <a:r>
              <a:rPr lang="ko-KR" altLang="en-US" sz="2000" b="1" i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0000FF"/>
                </a:solidFill>
                <a:latin typeface="+mn-ea"/>
              </a:rPr>
              <a:t>평가지표 중 </a:t>
            </a:r>
            <a:r>
              <a:rPr lang="en-US" altLang="ko-KR" sz="2000" b="1" i="1" dirty="0" smtClean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0000FF"/>
                </a:solidFill>
                <a:latin typeface="+mn-ea"/>
              </a:rPr>
              <a:t>‘</a:t>
            </a:r>
            <a:r>
              <a:rPr lang="ko-KR" altLang="en-US" sz="2000" b="1" i="1" dirty="0" smtClean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0000FF"/>
                </a:solidFill>
                <a:latin typeface="+mn-ea"/>
              </a:rPr>
              <a:t>추진전략 적절성</a:t>
            </a:r>
            <a:r>
              <a:rPr lang="en-US" altLang="ko-KR" sz="2000" b="1" i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0000FF"/>
                </a:solidFill>
                <a:latin typeface="+mn-ea"/>
              </a:rPr>
              <a:t>’, </a:t>
            </a:r>
            <a:r>
              <a:rPr lang="en-US" altLang="ko-KR" sz="2000" b="1" i="1" dirty="0" smtClean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0000FF"/>
                </a:solidFill>
                <a:latin typeface="+mn-ea"/>
              </a:rPr>
              <a:t>‘</a:t>
            </a:r>
            <a:r>
              <a:rPr lang="ko-KR" altLang="en-US" sz="2000" b="1" i="1" dirty="0" smtClean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0000FF"/>
                </a:solidFill>
                <a:latin typeface="+mn-ea"/>
              </a:rPr>
              <a:t>지재권 </a:t>
            </a:r>
            <a:r>
              <a:rPr lang="ko-KR" altLang="en-US" sz="2000" b="1" i="1" dirty="0" err="1" smtClean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0000FF"/>
                </a:solidFill>
                <a:latin typeface="+mn-ea"/>
              </a:rPr>
              <a:t>창출능력</a:t>
            </a:r>
            <a:r>
              <a:rPr lang="en-US" altLang="ko-KR" sz="2000" b="1" i="1" dirty="0" smtClean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0000FF"/>
                </a:solidFill>
                <a:latin typeface="+mn-ea"/>
              </a:rPr>
              <a:t>’, ‘</a:t>
            </a:r>
            <a:r>
              <a:rPr lang="ko-KR" altLang="en-US" sz="2000" b="1" i="1" dirty="0" smtClean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0000FF"/>
                </a:solidFill>
                <a:latin typeface="+mn-ea"/>
              </a:rPr>
              <a:t>경제적 파급효과</a:t>
            </a:r>
            <a:r>
              <a:rPr lang="en-US" altLang="ko-KR" sz="2000" b="1" i="1" dirty="0" smtClean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0000FF"/>
                </a:solidFill>
                <a:latin typeface="+mn-ea"/>
              </a:rPr>
              <a:t>’ </a:t>
            </a:r>
            <a:r>
              <a:rPr lang="ko-KR" altLang="en-US" sz="2000" b="1" i="1" dirty="0" smtClean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0000FF"/>
                </a:solidFill>
                <a:latin typeface="+mn-ea"/>
              </a:rPr>
              <a:t>등 </a:t>
            </a:r>
            <a:r>
              <a:rPr lang="ko-KR" altLang="en-US" sz="2000" b="1" i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0000FF"/>
                </a:solidFill>
                <a:latin typeface="+mn-ea"/>
              </a:rPr>
              <a:t>참고</a:t>
            </a:r>
            <a:r>
              <a:rPr lang="en-US" altLang="ko-KR" sz="2000" b="1" i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0000FF"/>
                </a:solidFill>
                <a:latin typeface="+mn-ea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3609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629228C1-FAB7-431E-A77A-84816B3E4CE1}"/>
              </a:ext>
            </a:extLst>
          </p:cNvPr>
          <p:cNvSpPr/>
          <p:nvPr/>
        </p:nvSpPr>
        <p:spPr>
          <a:xfrm>
            <a:off x="452318" y="298316"/>
            <a:ext cx="1003617" cy="284830"/>
          </a:xfrm>
          <a:prstGeom prst="roundRect">
            <a:avLst>
              <a:gd name="adj" fmla="val 10600"/>
            </a:avLst>
          </a:prstGeom>
          <a:solidFill>
            <a:srgbClr val="0099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 smtClean="0"/>
              <a:t>별  지</a:t>
            </a:r>
            <a:endParaRPr lang="ko-KR" altLang="en-US" sz="1600" b="1" dirty="0"/>
          </a:p>
        </p:txBody>
      </p:sp>
      <p:sp>
        <p:nvSpPr>
          <p:cNvPr id="3" name="TextBox 17">
            <a:extLst>
              <a:ext uri="{FF2B5EF4-FFF2-40B4-BE49-F238E27FC236}">
                <a16:creationId xmlns:a16="http://schemas.microsoft.com/office/drawing/2014/main" id="{7931514E-D9F5-4363-9C72-F8578AD33796}"/>
              </a:ext>
            </a:extLst>
          </p:cNvPr>
          <p:cNvSpPr txBox="1"/>
          <p:nvPr/>
        </p:nvSpPr>
        <p:spPr>
          <a:xfrm>
            <a:off x="1554678" y="193422"/>
            <a:ext cx="6606296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400" b="1" dirty="0" smtClean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Arial" panose="020B0604020202020204" pitchFamily="34" charset="0"/>
              </a:rPr>
              <a:t>우대가점 항목</a:t>
            </a:r>
            <a:r>
              <a:rPr lang="ko-KR" altLang="en-US" sz="2400" b="1" dirty="0" smtClean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①</a:t>
            </a:r>
            <a:r>
              <a:rPr lang="en-US" altLang="ko-KR" sz="2400" b="1" dirty="0" smtClean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Arial" panose="020B0604020202020204" pitchFamily="34" charset="0"/>
              </a:rPr>
              <a:t>_</a:t>
            </a:r>
            <a:r>
              <a:rPr lang="ko-KR" altLang="en-US" b="1" dirty="0" smtClean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Arial" panose="020B0604020202020204" pitchFamily="34" charset="0"/>
              </a:rPr>
              <a:t>국가전략기술 관련 분야</a:t>
            </a:r>
            <a:r>
              <a:rPr lang="en-US" altLang="ko-KR" sz="2000" b="1" dirty="0" smtClean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0000"/>
                </a:solidFill>
                <a:latin typeface="+mj-ea"/>
                <a:ea typeface="+mj-ea"/>
                <a:cs typeface="Arial" panose="020B0604020202020204" pitchFamily="34" charset="0"/>
              </a:rPr>
              <a:t>(</a:t>
            </a:r>
            <a:r>
              <a:rPr lang="ko-KR" altLang="en-US" sz="2000" b="1" dirty="0" smtClean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0000"/>
                </a:solidFill>
                <a:latin typeface="+mj-ea"/>
                <a:ea typeface="+mj-ea"/>
                <a:cs typeface="Arial" panose="020B0604020202020204" pitchFamily="34" charset="0"/>
              </a:rPr>
              <a:t>해당시 작성</a:t>
            </a:r>
            <a:r>
              <a:rPr lang="en-US" altLang="ko-KR" sz="2000" b="1" dirty="0" smtClean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0000"/>
                </a:solidFill>
                <a:latin typeface="+mj-ea"/>
                <a:ea typeface="+mj-ea"/>
                <a:cs typeface="Arial" panose="020B0604020202020204" pitchFamily="34" charset="0"/>
              </a:rPr>
              <a:t>)</a:t>
            </a:r>
            <a:endParaRPr lang="ko-KR" altLang="en-US" sz="2400" b="1" dirty="0">
              <a:ln>
                <a:solidFill>
                  <a:schemeClr val="tx1">
                    <a:alpha val="0"/>
                  </a:schemeClr>
                </a:solidFill>
              </a:ln>
              <a:solidFill>
                <a:srgbClr val="FF0000"/>
              </a:solidFill>
              <a:latin typeface="+mj-ea"/>
              <a:ea typeface="+mj-ea"/>
              <a:cs typeface="Arial" panose="020B0604020202020204" pitchFamily="34" charset="0"/>
            </a:endParaRPr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/>
          </p:nvPr>
        </p:nvGraphicFramePr>
        <p:xfrm>
          <a:off x="452318" y="862791"/>
          <a:ext cx="9000000" cy="85953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0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00000">
                  <a:extLst>
                    <a:ext uri="{9D8B030D-6E8A-4147-A177-3AD203B41FA5}">
                      <a16:colId xmlns:a16="http://schemas.microsoft.com/office/drawing/2014/main" val="3248109780"/>
                    </a:ext>
                  </a:extLst>
                </a:gridCol>
                <a:gridCol w="1800000">
                  <a:extLst>
                    <a:ext uri="{9D8B030D-6E8A-4147-A177-3AD203B41FA5}">
                      <a16:colId xmlns:a16="http://schemas.microsoft.com/office/drawing/2014/main" val="3245861841"/>
                    </a:ext>
                  </a:extLst>
                </a:gridCol>
                <a:gridCol w="1800000">
                  <a:extLst>
                    <a:ext uri="{9D8B030D-6E8A-4147-A177-3AD203B41FA5}">
                      <a16:colId xmlns:a16="http://schemas.microsoft.com/office/drawing/2014/main" val="2631436901"/>
                    </a:ext>
                  </a:extLst>
                </a:gridCol>
              </a:tblGrid>
              <a:tr h="286512">
                <a:tc rowSpan="3"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</a:pPr>
                      <a:r>
                        <a:rPr lang="en-US" altLang="ko-KR" sz="1400" b="1" dirty="0" smtClean="0">
                          <a:latin typeface="+mn-ea"/>
                          <a:ea typeface="+mn-ea"/>
                        </a:rPr>
                        <a:t>12</a:t>
                      </a:r>
                      <a:r>
                        <a:rPr lang="ko-KR" altLang="en-US" sz="1400" b="1" dirty="0" smtClean="0">
                          <a:latin typeface="+mn-ea"/>
                          <a:ea typeface="+mn-ea"/>
                        </a:rPr>
                        <a:t>대</a:t>
                      </a:r>
                      <a:endParaRPr lang="en-US" altLang="ko-KR" sz="1400" b="1" dirty="0" smtClean="0">
                        <a:latin typeface="+mn-ea"/>
                        <a:ea typeface="+mn-ea"/>
                      </a:endParaRPr>
                    </a:p>
                    <a:p>
                      <a:pPr algn="ctr" latinLnBrk="1">
                        <a:lnSpc>
                          <a:spcPct val="120000"/>
                        </a:lnSpc>
                      </a:pPr>
                      <a:r>
                        <a:rPr lang="ko-KR" altLang="en-US" sz="1400" b="1" dirty="0" smtClean="0">
                          <a:latin typeface="+mn-ea"/>
                          <a:ea typeface="+mn-ea"/>
                        </a:rPr>
                        <a:t>국가전략기술</a:t>
                      </a:r>
                      <a:endParaRPr lang="en-US" altLang="ko-KR" sz="1400" b="1" dirty="0" smtClean="0">
                        <a:latin typeface="+mn-ea"/>
                        <a:ea typeface="+mn-ea"/>
                      </a:endParaRPr>
                    </a:p>
                    <a:p>
                      <a:pPr algn="ctr" latinLnBrk="1">
                        <a:lnSpc>
                          <a:spcPct val="120000"/>
                        </a:lnSpc>
                      </a:pPr>
                      <a:r>
                        <a:rPr lang="ko-KR" altLang="en-US" sz="1400" b="1" dirty="0" smtClean="0">
                          <a:latin typeface="+mn-ea"/>
                          <a:ea typeface="+mn-ea"/>
                        </a:rPr>
                        <a:t>분야</a:t>
                      </a:r>
                      <a:endParaRPr lang="en-US" altLang="ko-KR" sz="1600" b="1" kern="12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□ 반도체</a:t>
                      </a:r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·</a:t>
                      </a:r>
                      <a:r>
                        <a:rPr lang="ko-KR" altLang="en-US" sz="12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디스플레이</a:t>
                      </a:r>
                    </a:p>
                  </a:txBody>
                  <a:tcPr marL="64770" marR="64770" marT="17907" marB="17907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□ 이차전지</a:t>
                      </a:r>
                    </a:p>
                  </a:txBody>
                  <a:tcPr marL="64770" marR="64770" marT="17907" marB="17907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120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□ 첨단 모빌리티</a:t>
                      </a:r>
                    </a:p>
                  </a:txBody>
                  <a:tcPr marL="64770" marR="64770" marT="17907" marB="17907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□ 차세대 원자력</a:t>
                      </a:r>
                    </a:p>
                  </a:txBody>
                  <a:tcPr marL="64770" marR="64770" marT="17907" marB="17907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651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□ 첨단바이오</a:t>
                      </a:r>
                    </a:p>
                  </a:txBody>
                  <a:tcPr marL="64770" marR="64770" marT="17907" marB="17907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□ 우주항공</a:t>
                      </a:r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·</a:t>
                      </a:r>
                      <a:r>
                        <a:rPr lang="ko-KR" altLang="en-US" sz="12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해양</a:t>
                      </a:r>
                    </a:p>
                  </a:txBody>
                  <a:tcPr marL="64770" marR="64770" marT="17907" marB="17907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□ 수소</a:t>
                      </a:r>
                    </a:p>
                  </a:txBody>
                  <a:tcPr marL="64770" marR="64770" marT="17907" marB="17907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□ 사이버보안</a:t>
                      </a:r>
                    </a:p>
                  </a:txBody>
                  <a:tcPr marL="64770" marR="64770" marT="17907" marB="17907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5608031"/>
                  </a:ext>
                </a:extLst>
              </a:tr>
              <a:tr h="28651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□ 인공지능</a:t>
                      </a:r>
                    </a:p>
                  </a:txBody>
                  <a:tcPr marL="64770" marR="64770" marT="17907" marB="17907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□ 차세대 통신</a:t>
                      </a:r>
                    </a:p>
                  </a:txBody>
                  <a:tcPr marL="64770" marR="64770" marT="17907" marB="17907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□ 첨단로봇</a:t>
                      </a:r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·</a:t>
                      </a:r>
                      <a:r>
                        <a:rPr lang="ko-KR" altLang="en-US" sz="12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제조</a:t>
                      </a:r>
                    </a:p>
                  </a:txBody>
                  <a:tcPr marL="64770" marR="64770" marT="17907" marB="17907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□ 양자</a:t>
                      </a:r>
                    </a:p>
                  </a:txBody>
                  <a:tcPr marL="64770" marR="64770" marT="17907" marB="17907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8846922"/>
                  </a:ext>
                </a:extLst>
              </a:tr>
            </a:tbl>
          </a:graphicData>
        </a:graphic>
      </p:graphicFrame>
      <p:graphicFrame>
        <p:nvGraphicFramePr>
          <p:cNvPr id="7" name="표 6"/>
          <p:cNvGraphicFramePr>
            <a:graphicFrameLocks noGrp="1"/>
          </p:cNvGraphicFramePr>
          <p:nvPr>
            <p:extLst/>
          </p:nvPr>
        </p:nvGraphicFramePr>
        <p:xfrm>
          <a:off x="452318" y="1777426"/>
          <a:ext cx="9000000" cy="489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0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896000">
                <a:tc>
                  <a:txBody>
                    <a:bodyPr/>
                    <a:lstStyle/>
                    <a:p>
                      <a:pPr latinLnBrk="1"/>
                      <a:endParaRPr lang="en-US" altLang="ko-KR" sz="1200" b="0" dirty="0" smtClean="0">
                        <a:solidFill>
                          <a:schemeClr val="tx1"/>
                        </a:solidFill>
                      </a:endParaRPr>
                    </a:p>
                    <a:p>
                      <a:pPr latinLnBrk="1"/>
                      <a:endParaRPr lang="en-US" altLang="ko-KR" sz="1200" b="0" dirty="0" smtClean="0">
                        <a:solidFill>
                          <a:schemeClr val="tx1"/>
                        </a:solidFill>
                      </a:endParaRPr>
                    </a:p>
                    <a:p>
                      <a:pPr latinLnBrk="1">
                        <a:lnSpc>
                          <a:spcPct val="100000"/>
                        </a:lnSpc>
                      </a:pPr>
                      <a:r>
                        <a:rPr lang="ko-KR" altLang="en-US" sz="12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200" b="0" dirty="0" smtClean="0">
                          <a:solidFill>
                            <a:schemeClr val="tx1"/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○ 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8" name="직사각형 7"/>
          <p:cNvSpPr/>
          <p:nvPr/>
        </p:nvSpPr>
        <p:spPr>
          <a:xfrm>
            <a:off x="460557" y="1785676"/>
            <a:ext cx="2028518" cy="288032"/>
          </a:xfrm>
          <a:prstGeom prst="rect">
            <a:avLst/>
          </a:prstGeom>
          <a:solidFill>
            <a:srgbClr val="467AE2"/>
          </a:solidFill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 smtClean="0">
                <a:solidFill>
                  <a:schemeClr val="bg1"/>
                </a:solidFill>
              </a:rPr>
              <a:t>우대 기술 내용</a:t>
            </a:r>
            <a:endParaRPr lang="ko-KR" altLang="en-US" sz="1400" b="1" dirty="0">
              <a:solidFill>
                <a:schemeClr val="bg1"/>
              </a:solidFill>
            </a:endParaRPr>
          </a:p>
        </p:txBody>
      </p:sp>
      <p:sp>
        <p:nvSpPr>
          <p:cNvPr id="11" name="위쪽 화살표 설명선 10"/>
          <p:cNvSpPr/>
          <p:nvPr/>
        </p:nvSpPr>
        <p:spPr bwMode="auto">
          <a:xfrm>
            <a:off x="6052380" y="1642232"/>
            <a:ext cx="2918920" cy="862952"/>
          </a:xfrm>
          <a:prstGeom prst="upArrowCallout">
            <a:avLst>
              <a:gd name="adj1" fmla="val 13512"/>
              <a:gd name="adj2" fmla="val 17875"/>
              <a:gd name="adj3" fmla="val 26382"/>
              <a:gd name="adj4" fmla="val 65441"/>
            </a:avLst>
          </a:prstGeom>
          <a:solidFill>
            <a:schemeClr val="bg1">
              <a:lumMod val="95000"/>
            </a:schemeClr>
          </a:solidFill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-205740" algn="just" fontAlgn="base">
              <a:lnSpc>
                <a:spcPct val="150000"/>
              </a:lnSpc>
            </a:pPr>
            <a:r>
              <a:rPr lang="ko-KR" altLang="en-US" sz="1200" kern="100" smtClean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해당 기술 분야</a:t>
            </a:r>
            <a:r>
              <a:rPr lang="en-US" altLang="ko-KR" sz="1200" kern="100" smtClean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200" kern="100" dirty="0" smtClean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체크박스에 </a:t>
            </a:r>
            <a:r>
              <a:rPr lang="ko-KR" altLang="en-US" sz="1200" kern="10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■</a:t>
            </a:r>
            <a:r>
              <a:rPr lang="ko-KR" altLang="en-US" sz="1200" kern="100" smtClean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체크</a:t>
            </a:r>
            <a:endParaRPr lang="ko-KR" altLang="en-US" sz="1200" kern="100" dirty="0">
              <a:solidFill>
                <a:srgbClr val="FF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83567" y="2740065"/>
            <a:ext cx="6282498" cy="1315745"/>
          </a:xfrm>
          <a:prstGeom prst="rect">
            <a:avLst/>
          </a:prstGeom>
          <a:solidFill>
            <a:srgbClr val="FFFFCC"/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u="sng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본 </a:t>
            </a:r>
            <a:r>
              <a:rPr lang="ko-KR" altLang="en-US" sz="1200" u="sng" dirty="0" err="1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장표는</a:t>
            </a:r>
            <a:r>
              <a:rPr lang="ko-KR" altLang="en-US" sz="1200" u="sng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우대가점 중 </a:t>
            </a:r>
            <a:r>
              <a:rPr lang="en-US" altLang="ko-KR" sz="1200" b="1" u="sng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12</a:t>
            </a:r>
            <a:r>
              <a:rPr lang="ko-KR" altLang="en-US" sz="1200" b="1" u="sng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대 국가전략기술 분야</a:t>
            </a:r>
            <a:r>
              <a:rPr lang="ko-KR" altLang="en-US" sz="1200" u="sng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200" u="sng" dirty="0" err="1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선택시에만</a:t>
            </a:r>
            <a:r>
              <a:rPr lang="ko-KR" altLang="en-US" sz="1200" u="sng" dirty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200" u="sng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작성하며</a:t>
            </a:r>
            <a:endParaRPr lang="en-US" altLang="ko-KR" sz="1200" u="sng" dirty="0" smtClean="0">
              <a:solidFill>
                <a:srgbClr val="0000FF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lnSpc>
                <a:spcPct val="150000"/>
              </a:lnSpc>
            </a:pPr>
            <a:endParaRPr lang="en-US" altLang="ko-KR" sz="500" dirty="0" smtClean="0">
              <a:solidFill>
                <a:srgbClr val="0000FF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2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- 1</a:t>
            </a:r>
            <a:r>
              <a:rPr lang="ko-KR" altLang="en-US" sz="12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장 이내로 작성하되 양식을 수정하지 말 것</a:t>
            </a:r>
            <a:endParaRPr lang="en-US" altLang="ko-KR" sz="1200" b="1" dirty="0" smtClean="0">
              <a:solidFill>
                <a:srgbClr val="0000FF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85725" indent="-85725">
              <a:lnSpc>
                <a:spcPct val="150000"/>
              </a:lnSpc>
            </a:pPr>
            <a:r>
              <a:rPr lang="en-US" altLang="ko-KR" sz="12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 </a:t>
            </a:r>
            <a:r>
              <a:rPr lang="ko-KR" altLang="en-US" sz="12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우대기술 항목에 부합하는 사유</a:t>
            </a:r>
            <a:r>
              <a:rPr lang="en-US" altLang="ko-KR" sz="12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2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기술 내용 등을 작성하고 </a:t>
            </a:r>
            <a:r>
              <a:rPr lang="ko-KR" altLang="en-US" sz="1200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증빙이 가능할 시</a:t>
            </a:r>
            <a:r>
              <a:rPr lang="en-US" altLang="ko-KR" sz="1200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200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증빙 첨부</a:t>
            </a:r>
            <a:endParaRPr lang="en-US" altLang="ko-KR" sz="1200" dirty="0">
              <a:solidFill>
                <a:srgbClr val="0000FF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2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 </a:t>
            </a:r>
            <a:r>
              <a:rPr lang="ko-KR" altLang="en-US" sz="12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선정평가위원회에서 가점 여부 판단</a:t>
            </a:r>
            <a:endParaRPr lang="en-US" altLang="ko-KR" sz="1200" b="1" dirty="0">
              <a:solidFill>
                <a:srgbClr val="0000FF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" name="TextBox 17">
            <a:extLst>
              <a:ext uri="{FF2B5EF4-FFF2-40B4-BE49-F238E27FC236}">
                <a16:creationId xmlns:a16="http://schemas.microsoft.com/office/drawing/2014/main" id="{977C7FEC-908A-4BA4-8E9D-A94594084CE7}"/>
              </a:ext>
            </a:extLst>
          </p:cNvPr>
          <p:cNvSpPr txBox="1"/>
          <p:nvPr/>
        </p:nvSpPr>
        <p:spPr>
          <a:xfrm>
            <a:off x="637716" y="5149174"/>
            <a:ext cx="7335663" cy="70788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i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0000"/>
                </a:solidFill>
                <a:latin typeface="+mn-ea"/>
              </a:rPr>
              <a:t>☞ </a:t>
            </a:r>
            <a:r>
              <a:rPr lang="ko-KR" altLang="en-US" sz="2000" b="1" i="1" dirty="0" smtClean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0000"/>
                </a:solidFill>
                <a:latin typeface="+mn-ea"/>
              </a:rPr>
              <a:t>신청서 작성 시 </a:t>
            </a:r>
            <a:r>
              <a:rPr lang="en-US" altLang="ko-KR" sz="2000" b="1" i="1" dirty="0" smtClean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0000"/>
                </a:solidFill>
                <a:latin typeface="+mn-ea"/>
              </a:rPr>
              <a:t>4.</a:t>
            </a:r>
            <a:r>
              <a:rPr lang="ko-KR" altLang="en-US" sz="2000" b="1" i="1" dirty="0" smtClean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0000"/>
                </a:solidFill>
                <a:latin typeface="+mn-ea"/>
              </a:rPr>
              <a:t>우대사항에 </a:t>
            </a:r>
            <a:r>
              <a:rPr lang="en-US" altLang="ko-KR" sz="2000" b="1" i="1" u="sng" dirty="0" smtClean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0000"/>
                </a:solidFill>
                <a:latin typeface="+mn-ea"/>
              </a:rPr>
              <a:t>‘</a:t>
            </a:r>
            <a:r>
              <a:rPr lang="ko-KR" altLang="en-US" sz="2000" b="1" i="1" u="sng" dirty="0" smtClean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0000"/>
                </a:solidFill>
                <a:latin typeface="+mn-ea"/>
              </a:rPr>
              <a:t>해당</a:t>
            </a:r>
            <a:r>
              <a:rPr lang="en-US" altLang="ko-KR" sz="2000" b="1" i="1" u="sng" dirty="0" smtClean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0000"/>
                </a:solidFill>
                <a:latin typeface="+mn-ea"/>
              </a:rPr>
              <a:t>’ </a:t>
            </a:r>
            <a:r>
              <a:rPr lang="ko-KR" altLang="en-US" sz="2000" b="1" i="1" dirty="0" smtClean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0000"/>
                </a:solidFill>
                <a:latin typeface="+mn-ea"/>
              </a:rPr>
              <a:t>및 기술분야 선택 필수</a:t>
            </a:r>
            <a:r>
              <a:rPr lang="en-US" altLang="ko-KR" sz="2000" b="1" i="1" dirty="0" smtClean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0000"/>
                </a:solidFill>
                <a:latin typeface="+mn-ea"/>
              </a:rPr>
              <a:t>!</a:t>
            </a:r>
          </a:p>
          <a:p>
            <a:r>
              <a:rPr lang="ko-KR" altLang="en-US" sz="2000" b="1" i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0000"/>
                </a:solidFill>
                <a:latin typeface="+mn-ea"/>
              </a:rPr>
              <a:t>☞ </a:t>
            </a:r>
            <a:r>
              <a:rPr lang="ko-KR" altLang="en-US" sz="2000" b="1" i="1" dirty="0" smtClean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0000"/>
                </a:solidFill>
                <a:latin typeface="+mn-ea"/>
              </a:rPr>
              <a:t>발표자료와 함께 업로드</a:t>
            </a:r>
            <a:r>
              <a:rPr lang="en-US" altLang="ko-KR" sz="2000" b="1" i="1" dirty="0" smtClean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0000"/>
                </a:solidFill>
                <a:latin typeface="+mn-ea"/>
              </a:rPr>
              <a:t>!!</a:t>
            </a:r>
            <a:endParaRPr lang="en-US" altLang="ko-KR" sz="2000" b="1" i="1" dirty="0">
              <a:ln>
                <a:solidFill>
                  <a:schemeClr val="tx1">
                    <a:alpha val="0"/>
                  </a:schemeClr>
                </a:solidFill>
              </a:ln>
              <a:solidFill>
                <a:srgbClr val="FF0000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9507146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629228C1-FAB7-431E-A77A-84816B3E4CE1}"/>
              </a:ext>
            </a:extLst>
          </p:cNvPr>
          <p:cNvSpPr/>
          <p:nvPr/>
        </p:nvSpPr>
        <p:spPr>
          <a:xfrm>
            <a:off x="452318" y="298316"/>
            <a:ext cx="1003617" cy="284830"/>
          </a:xfrm>
          <a:prstGeom prst="roundRect">
            <a:avLst>
              <a:gd name="adj" fmla="val 10600"/>
            </a:avLst>
          </a:prstGeom>
          <a:solidFill>
            <a:srgbClr val="0099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 smtClean="0"/>
              <a:t>별  지</a:t>
            </a:r>
            <a:endParaRPr lang="ko-KR" altLang="en-US" sz="1600" b="1" dirty="0"/>
          </a:p>
        </p:txBody>
      </p:sp>
      <p:sp>
        <p:nvSpPr>
          <p:cNvPr id="3" name="TextBox 17">
            <a:extLst>
              <a:ext uri="{FF2B5EF4-FFF2-40B4-BE49-F238E27FC236}">
                <a16:creationId xmlns:a16="http://schemas.microsoft.com/office/drawing/2014/main" id="{7931514E-D9F5-4363-9C72-F8578AD33796}"/>
              </a:ext>
            </a:extLst>
          </p:cNvPr>
          <p:cNvSpPr txBox="1"/>
          <p:nvPr/>
        </p:nvSpPr>
        <p:spPr>
          <a:xfrm>
            <a:off x="1554678" y="193422"/>
            <a:ext cx="6144631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400" b="1" dirty="0" smtClean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Arial" panose="020B0604020202020204" pitchFamily="34" charset="0"/>
              </a:rPr>
              <a:t>우대가점 항목</a:t>
            </a:r>
            <a:r>
              <a:rPr lang="ko-KR" altLang="en-US" sz="2400" b="1" dirty="0" smtClean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②</a:t>
            </a:r>
            <a:r>
              <a:rPr lang="en-US" altLang="ko-KR" sz="2400" b="1" dirty="0" smtClean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Arial" panose="020B0604020202020204" pitchFamily="34" charset="0"/>
              </a:rPr>
              <a:t>_</a:t>
            </a:r>
            <a:r>
              <a:rPr lang="ko-KR" altLang="en-US" b="1" dirty="0" smtClean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Arial" panose="020B0604020202020204" pitchFamily="34" charset="0"/>
              </a:rPr>
              <a:t>탄소중립 관련 분야</a:t>
            </a:r>
            <a:r>
              <a:rPr lang="en-US" altLang="ko-KR" sz="2000" b="1" dirty="0" smtClean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rgbClr val="FF0000"/>
                </a:solidFill>
                <a:latin typeface="맑은 고딕" panose="020B0503020000020004" pitchFamily="50" charset="-127"/>
                <a:cs typeface="Arial" panose="020B0604020202020204" pitchFamily="34" charset="0"/>
              </a:rPr>
              <a:t>(</a:t>
            </a:r>
            <a:r>
              <a:rPr lang="ko-KR" altLang="en-US" sz="2000" b="1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rgbClr val="FF0000"/>
                </a:solidFill>
                <a:latin typeface="맑은 고딕" panose="020B0503020000020004" pitchFamily="50" charset="-127"/>
                <a:cs typeface="Arial" panose="020B0604020202020204" pitchFamily="34" charset="0"/>
              </a:rPr>
              <a:t>해당시 작성</a:t>
            </a:r>
            <a:r>
              <a:rPr lang="en-US" altLang="ko-KR" sz="2000" b="1" dirty="0">
                <a:ln>
                  <a:solidFill>
                    <a:prstClr val="black">
                      <a:alpha val="0"/>
                    </a:prstClr>
                  </a:solidFill>
                </a:ln>
                <a:solidFill>
                  <a:srgbClr val="FF0000"/>
                </a:solidFill>
                <a:latin typeface="맑은 고딕" panose="020B0503020000020004" pitchFamily="50" charset="-127"/>
                <a:cs typeface="Arial" panose="020B0604020202020204" pitchFamily="34" charset="0"/>
              </a:rPr>
              <a:t>)</a:t>
            </a:r>
            <a:endParaRPr lang="ko-KR" altLang="en-US" sz="2400" b="1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  <a:cs typeface="Arial" panose="020B0604020202020204" pitchFamily="34" charset="0"/>
            </a:endParaRPr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7838069"/>
              </p:ext>
            </p:extLst>
          </p:nvPr>
        </p:nvGraphicFramePr>
        <p:xfrm>
          <a:off x="452318" y="862791"/>
          <a:ext cx="9000000" cy="1371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0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00000">
                  <a:extLst>
                    <a:ext uri="{9D8B030D-6E8A-4147-A177-3AD203B41FA5}">
                      <a16:colId xmlns:a16="http://schemas.microsoft.com/office/drawing/2014/main" val="3248109780"/>
                    </a:ext>
                  </a:extLst>
                </a:gridCol>
                <a:gridCol w="1800000">
                  <a:extLst>
                    <a:ext uri="{9D8B030D-6E8A-4147-A177-3AD203B41FA5}">
                      <a16:colId xmlns:a16="http://schemas.microsoft.com/office/drawing/2014/main" val="3245861841"/>
                    </a:ext>
                  </a:extLst>
                </a:gridCol>
                <a:gridCol w="1800000">
                  <a:extLst>
                    <a:ext uri="{9D8B030D-6E8A-4147-A177-3AD203B41FA5}">
                      <a16:colId xmlns:a16="http://schemas.microsoft.com/office/drawing/2014/main" val="2631436901"/>
                    </a:ext>
                  </a:extLst>
                </a:gridCol>
              </a:tblGrid>
              <a:tr h="274320">
                <a:tc rowSpan="5">
                  <a:txBody>
                    <a:bodyPr/>
                    <a:lstStyle/>
                    <a:p>
                      <a:pPr algn="ctr" latinLnBrk="1">
                        <a:lnSpc>
                          <a:spcPct val="120000"/>
                        </a:lnSpc>
                      </a:pPr>
                      <a:r>
                        <a:rPr lang="ko-KR" altLang="en-US" sz="1400" b="1" dirty="0" smtClean="0">
                          <a:latin typeface="+mn-ea"/>
                          <a:ea typeface="+mn-ea"/>
                        </a:rPr>
                        <a:t>탄소중립</a:t>
                      </a:r>
                      <a:endParaRPr lang="en-US" altLang="ko-KR" sz="1400" b="1" dirty="0" smtClean="0">
                        <a:latin typeface="+mn-ea"/>
                        <a:ea typeface="+mn-ea"/>
                      </a:endParaRPr>
                    </a:p>
                    <a:p>
                      <a:pPr algn="ctr" latinLnBrk="1">
                        <a:lnSpc>
                          <a:spcPct val="120000"/>
                        </a:lnSpc>
                      </a:pPr>
                      <a:r>
                        <a:rPr lang="en-US" altLang="ko-KR" sz="1400" b="1" dirty="0" smtClean="0">
                          <a:latin typeface="+mn-ea"/>
                          <a:ea typeface="+mn-ea"/>
                        </a:rPr>
                        <a:t>(17</a:t>
                      </a:r>
                      <a:r>
                        <a:rPr lang="ko-KR" altLang="en-US" sz="1400" b="1" dirty="0" smtClean="0">
                          <a:latin typeface="+mn-ea"/>
                          <a:ea typeface="+mn-ea"/>
                        </a:rPr>
                        <a:t>개 분야</a:t>
                      </a:r>
                      <a:r>
                        <a:rPr lang="en-US" altLang="ko-KR" sz="1400" b="1" dirty="0" smtClean="0">
                          <a:latin typeface="+mn-ea"/>
                          <a:ea typeface="+mn-ea"/>
                        </a:rPr>
                        <a:t>)</a:t>
                      </a:r>
                      <a:endParaRPr lang="en-US" altLang="ko-KR" sz="1600" b="1" kern="12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□ 태양광</a:t>
                      </a:r>
                      <a:endParaRPr lang="ko-KR" altLang="en-US" sz="1200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□ 에너지 통합</a:t>
                      </a:r>
                      <a:endParaRPr lang="ko-KR" altLang="en-US" sz="1200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□ 시멘트</a:t>
                      </a:r>
                      <a:endParaRPr lang="ko-KR" altLang="en-US" sz="1200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□ 풍력</a:t>
                      </a:r>
                    </a:p>
                  </a:txBody>
                  <a:tcPr marL="64770" marR="64770" marT="17907" marB="17907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2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□ 건축</a:t>
                      </a:r>
                      <a:endParaRPr lang="ko-KR" altLang="en-US" sz="1200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□ 산업 일반</a:t>
                      </a:r>
                      <a:endParaRPr lang="ko-KR" altLang="en-US" sz="1200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□ 수소</a:t>
                      </a:r>
                      <a:endParaRPr lang="ko-KR" altLang="en-US" sz="1200" u="none" strike="sngStrike" kern="12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□ CCUS</a:t>
                      </a:r>
                      <a:endParaRPr lang="ko-KR" altLang="en-US" sz="1200" kern="12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64770" marR="64770" marT="17907" marB="17907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244771"/>
                  </a:ext>
                </a:extLst>
              </a:tr>
              <a:tr h="27432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□ 친환경차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□ 무탄소 전력</a:t>
                      </a:r>
                      <a:endParaRPr lang="ko-KR" altLang="en-US" sz="1200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□ 선박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□ 환경</a:t>
                      </a:r>
                    </a:p>
                  </a:txBody>
                  <a:tcPr marL="64770" marR="64770" marT="17907" marB="17907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2821063"/>
                  </a:ext>
                </a:extLst>
              </a:tr>
              <a:tr h="27432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□ 전력저장</a:t>
                      </a:r>
                      <a:endParaRPr lang="ko-KR" altLang="en-US" sz="1200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□ 철강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□ 원자력</a:t>
                      </a:r>
                      <a:endParaRPr lang="ko-KR" altLang="en-US" sz="1200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□ 전력망</a:t>
                      </a:r>
                    </a:p>
                  </a:txBody>
                  <a:tcPr marL="64770" marR="64770" marT="17907" marB="17907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9515782"/>
                  </a:ext>
                </a:extLst>
              </a:tr>
              <a:tr h="27432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□ 석유화학</a:t>
                      </a:r>
                      <a:endParaRPr lang="ko-KR" altLang="en-US" sz="1200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kern="12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sz="1200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sz="1200" kern="12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64770" marR="64770" marT="17907" marB="17907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0395222"/>
                  </a:ext>
                </a:extLst>
              </a:tr>
            </a:tbl>
          </a:graphicData>
        </a:graphic>
      </p:graphicFrame>
      <p:graphicFrame>
        <p:nvGraphicFramePr>
          <p:cNvPr id="7" name="표 6"/>
          <p:cNvGraphicFramePr>
            <a:graphicFrameLocks noGrp="1"/>
          </p:cNvGraphicFramePr>
          <p:nvPr>
            <p:extLst/>
          </p:nvPr>
        </p:nvGraphicFramePr>
        <p:xfrm>
          <a:off x="452318" y="2286394"/>
          <a:ext cx="9000000" cy="43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0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392000">
                <a:tc>
                  <a:txBody>
                    <a:bodyPr/>
                    <a:lstStyle/>
                    <a:p>
                      <a:pPr latinLnBrk="1"/>
                      <a:endParaRPr lang="en-US" altLang="ko-KR" sz="1200" b="0" dirty="0" smtClean="0">
                        <a:solidFill>
                          <a:schemeClr val="tx1"/>
                        </a:solidFill>
                      </a:endParaRPr>
                    </a:p>
                    <a:p>
                      <a:pPr latinLnBrk="1"/>
                      <a:endParaRPr lang="en-US" altLang="ko-KR" sz="1200" b="0" dirty="0" smtClean="0">
                        <a:solidFill>
                          <a:schemeClr val="tx1"/>
                        </a:solidFill>
                      </a:endParaRPr>
                    </a:p>
                    <a:p>
                      <a:pPr latinLnBrk="1">
                        <a:lnSpc>
                          <a:spcPct val="100000"/>
                        </a:lnSpc>
                      </a:pPr>
                      <a:r>
                        <a:rPr lang="ko-KR" altLang="en-US" sz="12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200" b="0" dirty="0" smtClean="0">
                          <a:solidFill>
                            <a:schemeClr val="tx1"/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○ 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8" name="직사각형 7"/>
          <p:cNvSpPr/>
          <p:nvPr/>
        </p:nvSpPr>
        <p:spPr>
          <a:xfrm>
            <a:off x="460557" y="2294644"/>
            <a:ext cx="2028518" cy="288032"/>
          </a:xfrm>
          <a:prstGeom prst="rect">
            <a:avLst/>
          </a:prstGeom>
          <a:solidFill>
            <a:srgbClr val="467AE2"/>
          </a:solidFill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 smtClean="0">
                <a:solidFill>
                  <a:schemeClr val="bg1"/>
                </a:solidFill>
              </a:rPr>
              <a:t>우대 기술 내용</a:t>
            </a:r>
            <a:endParaRPr lang="ko-KR" altLang="en-US" sz="1400" b="1" dirty="0">
              <a:solidFill>
                <a:schemeClr val="bg1"/>
              </a:solidFill>
            </a:endParaRPr>
          </a:p>
        </p:txBody>
      </p:sp>
      <p:sp>
        <p:nvSpPr>
          <p:cNvPr id="11" name="위쪽 화살표 설명선 10"/>
          <p:cNvSpPr/>
          <p:nvPr/>
        </p:nvSpPr>
        <p:spPr bwMode="auto">
          <a:xfrm>
            <a:off x="6052380" y="2148212"/>
            <a:ext cx="2918920" cy="862952"/>
          </a:xfrm>
          <a:prstGeom prst="upArrowCallout">
            <a:avLst>
              <a:gd name="adj1" fmla="val 13512"/>
              <a:gd name="adj2" fmla="val 17875"/>
              <a:gd name="adj3" fmla="val 26382"/>
              <a:gd name="adj4" fmla="val 65441"/>
            </a:avLst>
          </a:prstGeom>
          <a:solidFill>
            <a:schemeClr val="bg1">
              <a:lumMod val="95000"/>
            </a:schemeClr>
          </a:solidFill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-205740" algn="just" fontAlgn="base">
              <a:lnSpc>
                <a:spcPct val="150000"/>
              </a:lnSpc>
            </a:pPr>
            <a:r>
              <a:rPr lang="ko-KR" altLang="en-US" sz="1200" kern="100" smtClean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해당 기술 분야</a:t>
            </a:r>
            <a:r>
              <a:rPr lang="en-US" altLang="ko-KR" sz="1200" kern="100" smtClean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200" kern="100" dirty="0" smtClean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체크박스에 </a:t>
            </a:r>
            <a:r>
              <a:rPr lang="ko-KR" altLang="en-US" sz="1200" kern="10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■</a:t>
            </a:r>
            <a:r>
              <a:rPr lang="ko-KR" altLang="en-US" sz="1200" kern="100" smtClean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체크</a:t>
            </a:r>
            <a:endParaRPr lang="ko-KR" altLang="en-US" sz="1200" kern="100" dirty="0">
              <a:solidFill>
                <a:srgbClr val="FF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83566" y="3253974"/>
            <a:ext cx="6398878" cy="1315745"/>
          </a:xfrm>
          <a:prstGeom prst="rect">
            <a:avLst/>
          </a:prstGeom>
          <a:solidFill>
            <a:srgbClr val="FFFFCC"/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u="sng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본 </a:t>
            </a:r>
            <a:r>
              <a:rPr lang="ko-KR" altLang="en-US" sz="1200" u="sng" dirty="0" err="1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장표는</a:t>
            </a:r>
            <a:r>
              <a:rPr lang="ko-KR" altLang="en-US" sz="1200" u="sng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우대가점 중 </a:t>
            </a:r>
            <a:r>
              <a:rPr lang="ko-KR" altLang="en-US" sz="1200" b="1" u="sng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탄소중립 분야</a:t>
            </a:r>
            <a:r>
              <a:rPr lang="ko-KR" altLang="en-US" sz="1200" u="sng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200" u="sng" dirty="0" err="1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선택시에만</a:t>
            </a:r>
            <a:r>
              <a:rPr lang="ko-KR" altLang="en-US" sz="1200" u="sng" dirty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200" u="sng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작성하며</a:t>
            </a:r>
            <a:endParaRPr lang="en-US" altLang="ko-KR" sz="1200" u="sng" dirty="0" smtClean="0">
              <a:solidFill>
                <a:srgbClr val="0000FF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lnSpc>
                <a:spcPct val="150000"/>
              </a:lnSpc>
            </a:pPr>
            <a:endParaRPr lang="en-US" altLang="ko-KR" sz="500" dirty="0" smtClean="0">
              <a:solidFill>
                <a:srgbClr val="0000FF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2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- 1</a:t>
            </a:r>
            <a:r>
              <a:rPr lang="ko-KR" altLang="en-US" sz="12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장 이내로 작성하되 양식을 수정하지 말 것</a:t>
            </a:r>
            <a:endParaRPr lang="en-US" altLang="ko-KR" sz="1200" b="1" dirty="0" smtClean="0">
              <a:solidFill>
                <a:srgbClr val="0000FF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85725" indent="-85725">
              <a:lnSpc>
                <a:spcPct val="150000"/>
              </a:lnSpc>
            </a:pPr>
            <a:r>
              <a:rPr lang="en-US" altLang="ko-KR" sz="12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 </a:t>
            </a:r>
            <a:r>
              <a:rPr lang="ko-KR" altLang="en-US" sz="12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우대기술 항목에 부합하는 사유</a:t>
            </a:r>
            <a:r>
              <a:rPr lang="en-US" altLang="ko-KR" sz="12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2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기술 내용 등을 작성하고 </a:t>
            </a:r>
            <a:r>
              <a:rPr lang="ko-KR" altLang="en-US" sz="1200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증빙이 가능할 시</a:t>
            </a:r>
            <a:r>
              <a:rPr lang="en-US" altLang="ko-KR" sz="1200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200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증빙 첨부</a:t>
            </a:r>
            <a:endParaRPr lang="en-US" altLang="ko-KR" sz="1200" dirty="0">
              <a:solidFill>
                <a:srgbClr val="0000FF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2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 </a:t>
            </a:r>
            <a:r>
              <a:rPr lang="ko-KR" altLang="en-US" sz="12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선정평가위원회에서 가점 여부 판단</a:t>
            </a:r>
            <a:endParaRPr lang="en-US" altLang="ko-KR" sz="1200" b="1" dirty="0">
              <a:solidFill>
                <a:srgbClr val="0000FF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" name="TextBox 17">
            <a:extLst>
              <a:ext uri="{FF2B5EF4-FFF2-40B4-BE49-F238E27FC236}">
                <a16:creationId xmlns:a16="http://schemas.microsoft.com/office/drawing/2014/main" id="{977C7FEC-908A-4BA4-8E9D-A94594084CE7}"/>
              </a:ext>
            </a:extLst>
          </p:cNvPr>
          <p:cNvSpPr txBox="1"/>
          <p:nvPr/>
        </p:nvSpPr>
        <p:spPr>
          <a:xfrm>
            <a:off x="683567" y="5460355"/>
            <a:ext cx="7335663" cy="70788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i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0000"/>
                </a:solidFill>
                <a:latin typeface="+mn-ea"/>
              </a:rPr>
              <a:t>☞ </a:t>
            </a:r>
            <a:r>
              <a:rPr lang="ko-KR" altLang="en-US" sz="2000" b="1" i="1" dirty="0" smtClean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0000"/>
                </a:solidFill>
                <a:latin typeface="+mn-ea"/>
              </a:rPr>
              <a:t>신청서 작성 시 </a:t>
            </a:r>
            <a:r>
              <a:rPr lang="en-US" altLang="ko-KR" sz="2000" b="1" i="1" dirty="0" smtClean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0000"/>
                </a:solidFill>
                <a:latin typeface="+mn-ea"/>
              </a:rPr>
              <a:t>4.</a:t>
            </a:r>
            <a:r>
              <a:rPr lang="ko-KR" altLang="en-US" sz="2000" b="1" i="1" dirty="0" smtClean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0000"/>
                </a:solidFill>
                <a:latin typeface="+mn-ea"/>
              </a:rPr>
              <a:t>우대사항에 </a:t>
            </a:r>
            <a:r>
              <a:rPr lang="en-US" altLang="ko-KR" sz="2000" b="1" i="1" dirty="0" smtClean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0000"/>
                </a:solidFill>
                <a:latin typeface="+mn-ea"/>
              </a:rPr>
              <a:t>‘</a:t>
            </a:r>
            <a:r>
              <a:rPr lang="ko-KR" altLang="en-US" sz="2000" b="1" i="1" u="sng" dirty="0" smtClean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0000"/>
                </a:solidFill>
                <a:latin typeface="+mn-ea"/>
              </a:rPr>
              <a:t>해당</a:t>
            </a:r>
            <a:r>
              <a:rPr lang="en-US" altLang="ko-KR" sz="2000" b="1" i="1" u="sng" dirty="0" smtClean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0000"/>
                </a:solidFill>
                <a:latin typeface="+mn-ea"/>
              </a:rPr>
              <a:t>’ </a:t>
            </a:r>
            <a:r>
              <a:rPr lang="ko-KR" altLang="en-US" sz="2000" b="1" i="1" dirty="0" smtClean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0000"/>
                </a:solidFill>
                <a:latin typeface="+mn-ea"/>
              </a:rPr>
              <a:t>및 기술분야 선택 필수</a:t>
            </a:r>
            <a:r>
              <a:rPr lang="en-US" altLang="ko-KR" sz="2000" b="1" i="1" dirty="0" smtClean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0000"/>
                </a:solidFill>
                <a:latin typeface="+mn-ea"/>
              </a:rPr>
              <a:t>!</a:t>
            </a:r>
          </a:p>
          <a:p>
            <a:r>
              <a:rPr lang="ko-KR" altLang="en-US" sz="2000" b="1" i="1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0000"/>
                </a:solidFill>
                <a:latin typeface="+mn-ea"/>
              </a:rPr>
              <a:t>☞ </a:t>
            </a:r>
            <a:r>
              <a:rPr lang="ko-KR" altLang="en-US" sz="2000" b="1" i="1" dirty="0" smtClean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0000"/>
                </a:solidFill>
                <a:latin typeface="+mn-ea"/>
              </a:rPr>
              <a:t>발표자료와 함께 업로드</a:t>
            </a:r>
            <a:r>
              <a:rPr lang="en-US" altLang="ko-KR" sz="2000" b="1" i="1" dirty="0" smtClean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0000"/>
                </a:solidFill>
                <a:latin typeface="+mn-ea"/>
              </a:rPr>
              <a:t>!!</a:t>
            </a:r>
            <a:endParaRPr lang="en-US" altLang="ko-KR" sz="2000" b="1" i="1" dirty="0">
              <a:ln>
                <a:solidFill>
                  <a:schemeClr val="tx1">
                    <a:alpha val="0"/>
                  </a:schemeClr>
                </a:solidFill>
              </a:ln>
              <a:solidFill>
                <a:srgbClr val="FF0000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923533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20000000000000000000"/>
        <a:ea typeface=""/>
        <a:cs typeface=""/>
        <a:font script="Jpan" typeface="Yu Gothic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20000000000000000000"/>
        <a:ea typeface=""/>
        <a:cs typeface=""/>
        <a:font script="Jpan" typeface="Yu Gothic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324</TotalTime>
  <Words>483</Words>
  <Application>Microsoft Office PowerPoint</Application>
  <PresentationFormat>A4 용지(210x297mm)</PresentationFormat>
  <Paragraphs>115</Paragraphs>
  <Slides>8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12" baseType="lpstr">
      <vt:lpstr>Arial</vt:lpstr>
      <vt:lpstr>나눔바른고딕</vt:lpstr>
      <vt:lpstr>맑은 고딕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안수아</dc:creator>
  <cp:lastModifiedBy>KISTA</cp:lastModifiedBy>
  <cp:revision>227</cp:revision>
  <cp:lastPrinted>2021-07-12T09:10:59Z</cp:lastPrinted>
  <dcterms:created xsi:type="dcterms:W3CDTF">2015-08-12T00:10:27Z</dcterms:created>
  <dcterms:modified xsi:type="dcterms:W3CDTF">2026-08-04T05:37:32Z</dcterms:modified>
  <cp:version>1000.0000.01</cp:version>
</cp:coreProperties>
</file>