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3" r:id="rId3"/>
    <p:sldId id="257" r:id="rId4"/>
    <p:sldId id="258" r:id="rId5"/>
    <p:sldId id="259" r:id="rId6"/>
    <p:sldId id="260" r:id="rId7"/>
    <p:sldId id="274" r:id="rId8"/>
    <p:sldId id="275" r:id="rId9"/>
    <p:sldId id="276" r:id="rId10"/>
    <p:sldId id="261" r:id="rId11"/>
    <p:sldId id="262" r:id="rId12"/>
    <p:sldId id="277" r:id="rId13"/>
    <p:sldId id="278" r:id="rId14"/>
    <p:sldId id="279" r:id="rId15"/>
    <p:sldId id="280" r:id="rId16"/>
    <p:sldId id="281" r:id="rId17"/>
    <p:sldId id="282" r:id="rId1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B4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183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56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73906-4AF2-83AC-D3BF-AD0495747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832C5-2B22-1E38-8254-179A55271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340C1C-01BE-0F28-9B8E-BD61F2858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6ECF4-20C1-B588-13D3-E88F9A93D1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12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4EC9-E3A1-F77E-6061-78EBC82CE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67328F-028F-EA9C-3E13-D755585E5F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58415B-5187-67C5-9246-0A38FCD5C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AF6F-E591-01A1-95FA-C269708499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0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344FA-2554-0AFD-25F8-6FFD6CF19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85E79-1995-C4A5-BEAE-EABDA7116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441F3A-5E31-FF7D-30CA-E2A8057BB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21B7F-72CA-A259-00FC-EF6026817F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5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47D27-B41F-857F-5205-584CFF55F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362E9-5C84-355D-5FC8-7492044C6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C5756-13C6-B092-CED4-91017042A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2C9A8-CD18-F2F2-7F06-51FE5743BD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28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2EC79-2B43-054A-C8BE-A24A2A036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DD788-5230-9EAF-4897-78179F557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1A81C-F6D8-7D2D-3B9A-D2C918F54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D592D-3707-D0C1-20A2-DC00B714D8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65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FBA49-B5AC-55EE-98A4-1409D134D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D34FB-5839-9802-A57D-523AEE3F3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D38E67-9A47-F706-4C9C-F8BC4649A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F4D6-3FF9-7422-3021-DA6091F7ED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7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282E8-E497-F68A-3422-902793A72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BEC54A-F436-DC86-B25A-874EC7E28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60F9F3-B27F-2C27-EE82-EE96DA14F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45891-1FAB-C696-2DE9-19D39C6F72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21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3CBAC-82BC-8EB6-E068-3F6F22A58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DA071-CFA3-B7E1-72D1-E6E257763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598F6-CBC5-5AF0-A991-CBE525F83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2C256-FD86-A03C-7A66-68D363196A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99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69E86-3E54-42D8-81CE-3EBBB07C0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47605-0B02-0762-F72F-890734A39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B9A6DE-D4AD-C6B2-4AA1-481F3B4C2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F5702-4CBF-2DEB-D5A5-C81864B78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56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BB661-23F3-A861-B015-E5389F595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7B9F98-FB00-FF75-79B2-707ECABB0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55134A-146B-F5A4-08A5-B6AA54BC9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55E4E-27B9-6189-CD80-AE096C256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gen-dedup-b7272bd2d03404fb88863f4e0126dfb9.png"/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761695" y="1714500"/>
            <a:ext cx="16763695" cy="9144"/>
          </a:xfrm>
          <a:prstGeom prst="rect">
            <a:avLst/>
          </a:prstGeom>
        </p:spPr>
      </p:pic>
      <p:pic>
        <p:nvPicPr>
          <p:cNvPr id="7" name="Image 4" descr="gen-dedup-61ef52b7f7a491383ee2a375c63f3a1f.png"/>
          <p:cNvPicPr>
            <a:picLocks noChangeAspect="1"/>
          </p:cNvPicPr>
          <p:nvPr/>
        </p:nvPicPr>
        <p:blipFill>
          <a:blip r:embed="rId4"/>
          <a:srcRect l="-404" r="-404"/>
          <a:stretch/>
        </p:blipFill>
        <p:spPr>
          <a:xfrm>
            <a:off x="761695" y="1714500"/>
            <a:ext cx="1143000" cy="28346"/>
          </a:xfrm>
          <a:prstGeom prst="rect">
            <a:avLst/>
          </a:prstGeom>
        </p:spPr>
      </p:pic>
      <p:pic>
        <p:nvPicPr>
          <p:cNvPr id="8" name="Image 5" descr="gen-dedup-7a67e74fb29704f7627f7cfcf95adae2.png"/>
          <p:cNvPicPr>
            <a:picLocks noChangeAspect="1"/>
          </p:cNvPicPr>
          <p:nvPr/>
        </p:nvPicPr>
        <p:blipFill>
          <a:blip r:embed="rId5"/>
          <a:srcRect l="-385" r="-385"/>
          <a:stretch/>
        </p:blipFill>
        <p:spPr>
          <a:xfrm>
            <a:off x="1904695" y="1714500"/>
            <a:ext cx="761695" cy="28346"/>
          </a:xfrm>
          <a:prstGeom prst="rect">
            <a:avLst/>
          </a:prstGeom>
        </p:spPr>
      </p:pic>
      <p:pic>
        <p:nvPicPr>
          <p:cNvPr id="9" name="Image 6" descr="gen-dedup-f827e370c7fae67084a0324533254191.png"/>
          <p:cNvPicPr>
            <a:picLocks noChangeAspect="1"/>
          </p:cNvPicPr>
          <p:nvPr/>
        </p:nvPicPr>
        <p:blipFill>
          <a:blip r:embed="rId6"/>
          <a:srcRect l="-404" r="-404"/>
          <a:stretch/>
        </p:blipFill>
        <p:spPr>
          <a:xfrm>
            <a:off x="2667305" y="1714500"/>
            <a:ext cx="571500" cy="28346"/>
          </a:xfrm>
          <a:prstGeom prst="rect">
            <a:avLst/>
          </a:prstGeom>
        </p:spPr>
      </p:pic>
      <p:sp>
        <p:nvSpPr>
          <p:cNvPr id="10" name="Text 1"/>
          <p:cNvSpPr txBox="1"/>
          <p:nvPr/>
        </p:nvSpPr>
        <p:spPr>
          <a:xfrm>
            <a:off x="761695" y="838505"/>
            <a:ext cx="571500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b="1" kern="0" spc="225" dirty="0">
                <a:solidFill>
                  <a:srgbClr val="0B4DA2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2026 OPEN GROUND</a:t>
            </a:r>
            <a:endParaRPr lang="en-US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1" name="Text 2"/>
          <p:cNvSpPr txBox="1"/>
          <p:nvPr/>
        </p:nvSpPr>
        <p:spPr>
          <a:xfrm>
            <a:off x="761695" y="1082446"/>
            <a:ext cx="57150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하남시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미래산업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스타트업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보육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프로그램</a:t>
            </a:r>
            <a:endParaRPr lang="en-US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2" name="Text 3"/>
          <p:cNvSpPr txBox="1"/>
          <p:nvPr/>
        </p:nvSpPr>
        <p:spPr>
          <a:xfrm>
            <a:off x="12971838" y="838505"/>
            <a:ext cx="419161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25" dirty="0">
                <a:solidFill>
                  <a:srgbClr val="F59E3B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BUSINESS PLAN</a:t>
            </a:r>
            <a:endParaRPr lang="en-US" sz="900" dirty="0"/>
          </a:p>
        </p:txBody>
      </p:sp>
      <p:sp>
        <p:nvSpPr>
          <p:cNvPr id="13" name="Text 4"/>
          <p:cNvSpPr txBox="1"/>
          <p:nvPr/>
        </p:nvSpPr>
        <p:spPr>
          <a:xfrm>
            <a:off x="12971838" y="1057046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100" kern="0" spc="22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사업계획서</a:t>
            </a:r>
            <a:endParaRPr lang="en-US" sz="1100" dirty="0"/>
          </a:p>
        </p:txBody>
      </p:sp>
      <p:sp>
        <p:nvSpPr>
          <p:cNvPr id="28" name="Google Shape;54;p13">
            <a:extLst>
              <a:ext uri="{FF2B5EF4-FFF2-40B4-BE49-F238E27FC236}">
                <a16:creationId xmlns:a16="http://schemas.microsoft.com/office/drawing/2014/main" id="{199E6D70-9018-4A27-E935-D1DBA52FE540}"/>
              </a:ext>
            </a:extLst>
          </p:cNvPr>
          <p:cNvSpPr/>
          <p:nvPr/>
        </p:nvSpPr>
        <p:spPr>
          <a:xfrm>
            <a:off x="735532" y="2062386"/>
            <a:ext cx="16427915" cy="7450524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R="253994">
              <a:lnSpc>
                <a:spcPct val="130000"/>
              </a:lnSpc>
            </a:pPr>
            <a:r>
              <a:rPr lang="en-US" altLang="ko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※ </a:t>
            </a:r>
            <a:r>
              <a:rPr lang="ko" altLang="en-US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유의사항 </a:t>
            </a:r>
            <a:r>
              <a:rPr lang="ko-KR" altLang="en-US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필독</a:t>
            </a:r>
            <a:endParaRPr b="1" kern="0" spc="-19" dirty="0">
              <a:solidFill>
                <a:srgbClr val="FF0000"/>
              </a:solidFill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239993" marR="253994" indent="-23999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계획서는 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IR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자료 혹은 회사소개서와 같은 자료가 없을 때 작성 및 제출 해주시면 됩니다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 </a:t>
            </a:r>
            <a:b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</a:b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자유 양식 사용하실 경우 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목차의 내용</a:t>
            </a:r>
            <a:r>
              <a:rPr lang="en-US" altLang="ko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해당시 제외</a:t>
            </a:r>
            <a:r>
              <a:rPr lang="en-US" altLang="ko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은 반드시 포함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될 수 있도록 작성 부탁드립니다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.)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239993" marR="253994" indent="-23999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자료</a:t>
            </a:r>
            <a:r>
              <a:rPr lang="ko-KR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는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발표평가에 활용될 예정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이며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en-US" altLang="ko" b="1" u="sng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10</a:t>
            </a:r>
            <a:r>
              <a:rPr lang="ko" altLang="en-US" b="1" u="sng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분 이내로 자료를 구성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해주세요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 (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기타 내용은 참고로 붙임 가능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677316" marR="253994" indent="-677316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제출된 사업계획에 대해서는 접수 및 심사과정에서 비밀 유지됩니다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626518" marR="253994" indent="-626518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제출된 서류에 대해서는 일체 반환 하지 않습니다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660383" marR="253994" indent="-66038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5.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제출하신 사업계획서는 선발된 팀의 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1:1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맞춤 지원을 위한 참고 자료로도 쓰여질 예정입니다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660383" marR="253994" indent="-66038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6.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반드시 영업기밀 등 사업상 보호가 필요한 내용을 제외한 </a:t>
            </a:r>
            <a:r>
              <a:rPr lang="ko" altLang="en-US" b="1" u="sng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대외 공개 가능범위 내 작성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부탁드립니다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b="1" kern="0" spc="-19" dirty="0"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  <a:p>
            <a:pPr marL="660383" marR="253994" indent="-66038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7. </a:t>
            </a:r>
            <a:r>
              <a:rPr lang="ko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계획서 사용할 경우 디자인 및 서식은 자유롭게 작성하시면 됩니다</a:t>
            </a: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 </a:t>
            </a:r>
          </a:p>
          <a:p>
            <a:pPr marL="660383" marR="253994" indent="-660383">
              <a:lnSpc>
                <a:spcPct val="130000"/>
              </a:lnSpc>
              <a:spcBef>
                <a:spcPts val="1333"/>
              </a:spcBef>
            </a:pPr>
            <a:r>
              <a:rPr lang="en-US" altLang="ko-KR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8. </a:t>
            </a:r>
            <a:r>
              <a:rPr lang="ko-KR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글로벌 진출 전략</a:t>
            </a:r>
            <a:r>
              <a:rPr lang="en-US" altLang="ko-KR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핵심인력 이력 등 해당사항 없을 경우 페이지에 </a:t>
            </a:r>
            <a:r>
              <a:rPr lang="en-US" altLang="ko-KR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“</a:t>
            </a:r>
            <a:r>
              <a:rPr lang="ko-KR" altLang="en-US" b="1" kern="0" spc="-19" dirty="0" err="1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해당없음</a:t>
            </a:r>
            <a:r>
              <a:rPr lang="en-US" altLang="ko-KR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”</a:t>
            </a:r>
            <a:r>
              <a:rPr lang="ko-KR" altLang="en-US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 기재하여 제출하시면 됩니다</a:t>
            </a:r>
            <a:r>
              <a:rPr lang="en-US" altLang="ko-KR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</a:p>
          <a:p>
            <a:pPr marL="660383" marR="253994" indent="-660383">
              <a:lnSpc>
                <a:spcPct val="130000"/>
              </a:lnSpc>
              <a:spcBef>
                <a:spcPts val="1333"/>
              </a:spcBef>
            </a:pPr>
            <a:r>
              <a:rPr lang="en-US" altLang="ko" b="1" kern="0" spc="-19" dirty="0">
                <a:latin typeface="Pretendard" pitchFamily="34" charset="0"/>
                <a:ea typeface="Pretendard" pitchFamily="34" charset="-122"/>
                <a:cs typeface="Pretendard" pitchFamily="34" charset="-120"/>
              </a:rPr>
              <a:t>9. 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 유의사항과 각 장표마다 </a:t>
            </a:r>
            <a:r>
              <a:rPr lang="ko-KR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안내문구 텍스트 박스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는 </a:t>
            </a:r>
            <a:r>
              <a:rPr lang="ko" altLang="en-US" b="1" u="sng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삭제 후 제출</a:t>
            </a:r>
            <a:r>
              <a:rPr lang="ko" altLang="en-US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부탁드립니다</a:t>
            </a:r>
            <a:r>
              <a:rPr lang="en-US" altLang="ko" b="1" kern="0" spc="-19" dirty="0">
                <a:solidFill>
                  <a:srgbClr val="0000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b="1" kern="0" spc="-19" dirty="0">
              <a:solidFill>
                <a:srgbClr val="0000FF"/>
              </a:solidFill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CF88A199-0441-4B49-292A-7B8C71C34839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F3D0CF82-ED59-4B9E-675B-3AF29D8EE2D6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97A9ED1C-3484-6B2C-7A6A-2336D397B45A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투자유치 계획</a:t>
            </a:r>
            <a:endParaRPr lang="en-US" sz="1900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9874B35-A87C-F7A5-7B0E-07533E28BE84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8599C09-EA5E-1771-8EBA-E7AF082D09C2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13ABC2E-D0B0-F7E4-2D3A-B4E951C1E1D5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519448-EDDE-77B0-CA41-92F7F74CA09A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구체적인 근거를 기반으로 필요자금을 분석하여 투자유치 목표 금액 제시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자금 조달을 통한 기대 효과 명시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(ASIS → TOBE)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B59C1BAA-9636-781D-E2A1-015C5EA837B2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4411D5A9-FC86-C8D8-3DA6-217D2B89CF3E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C7B7A8E-AA8A-AF35-5D9B-8BCAB0E1268F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글로벌 진출 전략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해당시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6464CC2-117E-8048-E1F7-B23A18267443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F7E3550-7B27-9C13-B1D4-140FD882AFFA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B2E6D2B-CD02-6564-D459-8107B6B6161B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0AF1085-9FBA-4F29-FDA9-E978696C70F9}"/>
              </a:ext>
            </a:extLst>
          </p:cNvPr>
          <p:cNvSpPr txBox="1"/>
          <p:nvPr/>
        </p:nvSpPr>
        <p:spPr>
          <a:xfrm>
            <a:off x="761695" y="2388826"/>
            <a:ext cx="16774280" cy="1184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창업팀 상황에 따라 선택적으로 작성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작성 시 글로벌 진출을 위한 단계별 진입 전략 기재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실현 가능하고 구체적인 실적 및 계획을 작성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법인설립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투자유치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해외법인 등 관계사를 보유하고 있는 창업팀은 필수 기재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8301F9-58AA-431C-C521-4B67F12B7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96330EF9-7043-72B7-361C-42431E72CA22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0BCD6C2C-4813-C438-7CBE-FB7D0105B30F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2C1FDB95-5770-3942-1766-2B3C5277F324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소개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D336FB7-F882-AD1A-F386-75A380B4956E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대표자 이력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7F8DF3C-4576-F8F7-B80F-7FF28AAB1511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4F208E0-F74C-D1DC-2365-8F88D196E86C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8F5596B-F41D-697F-5537-6291DAC59B23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3" name="Google Shape;105;p21">
            <a:extLst>
              <a:ext uri="{FF2B5EF4-FFF2-40B4-BE49-F238E27FC236}">
                <a16:creationId xmlns:a16="http://schemas.microsoft.com/office/drawing/2014/main" id="{14A1D051-B0EA-860E-E6CD-17E20F4DD3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248278"/>
              </p:ext>
            </p:extLst>
          </p:nvPr>
        </p:nvGraphicFramePr>
        <p:xfrm>
          <a:off x="761695" y="3520428"/>
          <a:ext cx="16774278" cy="568432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63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779566919"/>
                    </a:ext>
                  </a:extLst>
                </a:gridCol>
              </a:tblGrid>
              <a:tr h="56887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구분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학력 및 경력사항</a:t>
                      </a:r>
                      <a:endParaRPr lang="en-US" altLang="ko"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ko"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876">
                <a:tc rowSpan="5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성명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직함</a:t>
                      </a:r>
                      <a:r>
                        <a:rPr lang="en-US" altLang="ko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)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연도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학교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기관명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학위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지위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전공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근무 부서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511875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128295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주요경험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639453"/>
                  </a:ext>
                </a:extLst>
              </a:tr>
              <a:tr h="2839943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</a:t>
                      </a:r>
                      <a:r>
                        <a:rPr lang="ko-KR" alt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프로필 이미지 삽입</a:t>
                      </a:r>
                      <a:r>
                        <a:rPr 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)</a:t>
                      </a: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4805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5B4E362-FF36-D6E1-0D1C-3B26CDEEB1FE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창업팀 소개 시 대표자 주요 이력서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페이지 필수 기재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공동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각자 대표인 경우 추가 기재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학력 및 경력사항에 포함되지 않은 주요 경험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프로젝트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주요 업무 내용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에 대해 양식 구애 없이 자유롭게 기재 </a:t>
            </a:r>
          </a:p>
        </p:txBody>
      </p:sp>
    </p:spTree>
    <p:extLst>
      <p:ext uri="{BB962C8B-B14F-4D97-AF65-F5344CB8AC3E}">
        <p14:creationId xmlns:p14="http://schemas.microsoft.com/office/powerpoint/2010/main" val="4077223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C7526-FFE3-4494-EAF6-102D08CD1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16D09A8A-1C40-12F9-CF82-B49F818B376E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D4C41CCF-432A-D30A-4EAC-841D5A734DA1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C4B7C4C4-A78F-1056-E1A0-F5068C9D151C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소개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32C83F5-8202-67C1-A854-84DF1604513E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핵심인력 이력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해당시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3587E1D-F917-F5C2-652B-E58D659A5E8B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0F4E156-E8B5-3569-7BD8-3ABA4A7633FA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7D07B93-23FA-C63F-F362-BC2DE280ACFF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5" name="Google Shape;105;p21">
            <a:extLst>
              <a:ext uri="{FF2B5EF4-FFF2-40B4-BE49-F238E27FC236}">
                <a16:creationId xmlns:a16="http://schemas.microsoft.com/office/drawing/2014/main" id="{BB45B003-C52B-024F-DA98-2F9CEB15B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579518"/>
              </p:ext>
            </p:extLst>
          </p:nvPr>
        </p:nvGraphicFramePr>
        <p:xfrm>
          <a:off x="761695" y="3520428"/>
          <a:ext cx="16774278" cy="568432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63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77706">
                  <a:extLst>
                    <a:ext uri="{9D8B030D-6E8A-4147-A177-3AD203B41FA5}">
                      <a16:colId xmlns:a16="http://schemas.microsoft.com/office/drawing/2014/main" val="779566919"/>
                    </a:ext>
                  </a:extLst>
                </a:gridCol>
              </a:tblGrid>
              <a:tr h="56887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구분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학력 및 경력사항</a:t>
                      </a:r>
                      <a:endParaRPr lang="en-US" altLang="ko"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ko"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876">
                <a:tc rowSpan="5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성명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직함</a:t>
                      </a:r>
                      <a:r>
                        <a:rPr lang="en-US" altLang="ko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)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연도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학교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기관명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학위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지위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전공</a:t>
                      </a:r>
                      <a:r>
                        <a:rPr lang="en-US" altLang="ko-KR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/</a:t>
                      </a: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근무 부서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511875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128295"/>
                  </a:ext>
                </a:extLst>
              </a:tr>
              <a:tr h="568876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900" b="1" kern="0" spc="-19" dirty="0">
                          <a:solidFill>
                            <a:schemeClr val="tx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주요경험</a:t>
                      </a: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639453"/>
                  </a:ext>
                </a:extLst>
              </a:tr>
              <a:tr h="2839943">
                <a:tc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chemeClr val="tx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</a:t>
                      </a:r>
                      <a:r>
                        <a:rPr lang="ko-KR" alt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프로필 이미지 삽입</a:t>
                      </a:r>
                      <a:r>
                        <a:rPr 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)</a:t>
                      </a: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4805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15BD867-4A07-579C-83DA-F4DFC2C606EF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창업팀 소개 시 주요 핵심인력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인에 대한 이력 기재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해당 시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학력 및 경력사항에 포함되지 않은 주요 경험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진행 프로젝트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주요 업무 내용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에 대해 양식 구애 없이 자유롭게 기재 </a:t>
            </a:r>
          </a:p>
        </p:txBody>
      </p:sp>
    </p:spTree>
    <p:extLst>
      <p:ext uri="{BB962C8B-B14F-4D97-AF65-F5344CB8AC3E}">
        <p14:creationId xmlns:p14="http://schemas.microsoft.com/office/powerpoint/2010/main" val="399514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2A5D25-2312-FFC8-60EA-4819FA4E3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50FC39E5-D875-8544-CB89-B248CA09F47C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B2CF1526-7C0E-ED14-8E3B-973343E9EA1A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3E66332D-11EA-A5C0-CA8D-9ABBAE89B87F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소개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FED289D-6686-B90E-7680-42700FF7EC4F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성과 이력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D5A0631-8566-1B4B-0BB0-238D5EC9DD58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9090D4E-DCE8-0C07-70DB-048BD21F6440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44227D0-E006-E728-784E-83E45954D6A0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2197007-205A-2DF3-417E-2B9ADF971282}"/>
              </a:ext>
            </a:extLst>
          </p:cNvPr>
          <p:cNvSpPr txBox="1"/>
          <p:nvPr/>
        </p:nvSpPr>
        <p:spPr>
          <a:xfrm>
            <a:off x="761695" y="2388826"/>
            <a:ext cx="16774280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정성적 요소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수상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MOU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체결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PoC,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정부사업수주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기재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정량적 요소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투자유치 현황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매출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고용현황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기재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</a:t>
            </a:r>
            <a:r>
              <a:rPr lang="ko-KR" altLang="en-US" sz="1900" b="1" kern="0" spc="-19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기창업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경험이 있을 시 기존 법인 대표이사 경험 유무 등 회사 경영에 관련된 특이사항 기재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예비창업자의 경우 창업준비와 관련된 내용 기재 가능 </a:t>
            </a:r>
          </a:p>
        </p:txBody>
      </p:sp>
    </p:spTree>
    <p:extLst>
      <p:ext uri="{BB962C8B-B14F-4D97-AF65-F5344CB8AC3E}">
        <p14:creationId xmlns:p14="http://schemas.microsoft.com/office/powerpoint/2010/main" val="2228539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A5C0F-D414-1842-BC04-D5B4E6568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394C1E3B-B361-F516-E980-0C5BF1744601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6D6B870C-52C6-518C-D578-355EE4DFFE6E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5F871CB9-5BD3-AEC4-2CA4-422070D39E36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소개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8A7AA30-DDAD-DF54-3254-0DAF0275EDB0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주주 및 旣 투자 현황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(2026.06.30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8C9C930-2602-EF30-A39B-16E7BCAB82B0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2FEE904-A92C-A5EE-D09E-02A10C34EB5B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A00DC76-C706-F10C-2F46-75B05E4A83BA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E7E74FC-6ACC-EC2C-CC2E-EFF4F73F3817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예비창업자의 경우 법인 설립 이후 예상되는 주주명부 </a:t>
            </a:r>
            <a:r>
              <a:rPr lang="ko-KR" altLang="en-US" sz="1900" b="1" kern="0" spc="-19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가안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작성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旣 투자 현황 해당 없을 시 본 페이지 삭제하여 제출</a:t>
            </a:r>
          </a:p>
        </p:txBody>
      </p:sp>
    </p:spTree>
    <p:extLst>
      <p:ext uri="{BB962C8B-B14F-4D97-AF65-F5344CB8AC3E}">
        <p14:creationId xmlns:p14="http://schemas.microsoft.com/office/powerpoint/2010/main" val="3152895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6A8534-811F-2AF9-0590-2929054AA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1CB72420-3DEA-1733-5C9C-BB349FF91364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7B0DD7DE-39DA-B4A2-F246-723CD3517151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E4DBC813-BF6A-3BD6-D3E4-DFEEBBE0E225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협업제안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1F6D30B-9D83-56CF-4E51-B76F01EF1E3D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제안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9727F9B-F7E4-007B-E485-3161BF08130F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CBB4616-4C24-B72B-E2D7-BA502B3D288D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086F554-5F9F-E674-B411-865AB5F5FC43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13F276-EA8F-C55C-5035-976D5E77132B}"/>
              </a:ext>
            </a:extLst>
          </p:cNvPr>
          <p:cNvSpPr txBox="1"/>
          <p:nvPr/>
        </p:nvSpPr>
        <p:spPr>
          <a:xfrm>
            <a:off x="761695" y="2388826"/>
            <a:ext cx="16774280" cy="1184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공고문에 기재된 협업 파트너사를 참고하여 해당기업과의 협업을 희망 하는 내용을 자유롭게 서술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희망 파트너사가 없는 경우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기타 자유롭게 작성 가능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파트너사 모집은 기업 내부 사정 상 변경될 수 있으며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 진행 중 상시 모집을 통해 추가될 수 있음</a:t>
            </a:r>
          </a:p>
        </p:txBody>
      </p:sp>
    </p:spTree>
    <p:extLst>
      <p:ext uri="{BB962C8B-B14F-4D97-AF65-F5344CB8AC3E}">
        <p14:creationId xmlns:p14="http://schemas.microsoft.com/office/powerpoint/2010/main" val="4121143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0CCAF-2EFB-A4DB-6F9A-5FED24154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DA194884-53AC-8576-D1AE-A0621843CB7F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C13DE2BC-1252-3C56-3830-C9EA8DDAFE81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V  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EB6AB42A-ED02-6E5A-EE2F-8138ABA844DC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협업제안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48F7B38-B814-3BEE-4F57-AA0520CE7F3D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기대효과 및 기타사항</a:t>
            </a:r>
            <a:endParaRPr lang="en-US" sz="19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8BCE512-5EF4-C333-361E-0F47B7CA3CDA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27AD5DF-A1AB-AA36-209F-B24E7E59434F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8656354-EAE7-EFC1-8190-E3945775F6DC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2D05665-DB4B-8FCD-85B6-C68705ACD2DC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제안 기술과 협업을 통해 기대할 수 있는 시너지 효과 및 기술 고도화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 진출 등 예상 성과를 기재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마지막으로 하고 싶은 말을 자유롭게 기재 가능</a:t>
            </a:r>
          </a:p>
        </p:txBody>
      </p:sp>
    </p:spTree>
    <p:extLst>
      <p:ext uri="{BB962C8B-B14F-4D97-AF65-F5344CB8AC3E}">
        <p14:creationId xmlns:p14="http://schemas.microsoft.com/office/powerpoint/2010/main" val="98480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0AE631-075B-2F64-D922-58DF315D6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6F697E4-1317-AEF1-DD43-4C99C41886C5}"/>
              </a:ext>
            </a:extLst>
          </p:cNvPr>
          <p:cNvSpPr/>
          <p:nvPr/>
        </p:nvSpPr>
        <p:spPr>
          <a:xfrm>
            <a:off x="761695" y="7810805"/>
            <a:ext cx="16782898" cy="1352398"/>
          </a:xfrm>
          <a:prstGeom prst="roundRect">
            <a:avLst>
              <a:gd name="adj" fmla="val 2840"/>
            </a:avLst>
          </a:prstGeom>
          <a:solidFill>
            <a:srgbClr val="FFFFFF"/>
          </a:solidFill>
          <a:ln w="12700">
            <a:solidFill>
              <a:srgbClr val="E5E1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" name="Image 0" descr="gen-dedup-b7272bd2d03404fb88863f4e0126dfb9.png">
            <a:extLst>
              <a:ext uri="{FF2B5EF4-FFF2-40B4-BE49-F238E27FC236}">
                <a16:creationId xmlns:a16="http://schemas.microsoft.com/office/drawing/2014/main" id="{4D064C9C-2045-233A-AFFF-429A8DF371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761695" y="1714500"/>
            <a:ext cx="16763695" cy="9144"/>
          </a:xfrm>
          <a:prstGeom prst="rect">
            <a:avLst/>
          </a:prstGeom>
        </p:spPr>
      </p:pic>
      <p:pic>
        <p:nvPicPr>
          <p:cNvPr id="5" name="Image 2" descr="gen-dedup-d3634834f318b6e7123db20b09445aeb.png">
            <a:extLst>
              <a:ext uri="{FF2B5EF4-FFF2-40B4-BE49-F238E27FC236}">
                <a16:creationId xmlns:a16="http://schemas.microsoft.com/office/drawing/2014/main" id="{B3438F71-A6C5-807F-A42D-3284CCD95B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061" b="-2061"/>
          <a:stretch/>
        </p:blipFill>
        <p:spPr>
          <a:xfrm>
            <a:off x="6096305" y="8096098"/>
            <a:ext cx="9144" cy="761695"/>
          </a:xfrm>
          <a:prstGeom prst="rect">
            <a:avLst/>
          </a:prstGeom>
        </p:spPr>
      </p:pic>
      <p:pic>
        <p:nvPicPr>
          <p:cNvPr id="6" name="Image 3" descr="gen-dedup-d3634834f318b6e7123db20b09445aeb.png">
            <a:extLst>
              <a:ext uri="{FF2B5EF4-FFF2-40B4-BE49-F238E27FC236}">
                <a16:creationId xmlns:a16="http://schemas.microsoft.com/office/drawing/2014/main" id="{9F05444C-A2B2-8E1D-55B9-B4E26DA056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061" b="-2061"/>
          <a:stretch/>
        </p:blipFill>
        <p:spPr>
          <a:xfrm>
            <a:off x="10477195" y="8096098"/>
            <a:ext cx="9144" cy="761695"/>
          </a:xfrm>
          <a:prstGeom prst="rect">
            <a:avLst/>
          </a:prstGeom>
        </p:spPr>
      </p:pic>
      <p:pic>
        <p:nvPicPr>
          <p:cNvPr id="7" name="Image 4" descr="gen-dedup-61ef52b7f7a491383ee2a375c63f3a1f.png">
            <a:extLst>
              <a:ext uri="{FF2B5EF4-FFF2-40B4-BE49-F238E27FC236}">
                <a16:creationId xmlns:a16="http://schemas.microsoft.com/office/drawing/2014/main" id="{1B0D5D49-BFA6-3AB8-6EB7-95B88DA284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04" r="-404"/>
          <a:stretch/>
        </p:blipFill>
        <p:spPr>
          <a:xfrm>
            <a:off x="761695" y="1714500"/>
            <a:ext cx="1143000" cy="28346"/>
          </a:xfrm>
          <a:prstGeom prst="rect">
            <a:avLst/>
          </a:prstGeom>
        </p:spPr>
      </p:pic>
      <p:pic>
        <p:nvPicPr>
          <p:cNvPr id="8" name="Image 5" descr="gen-dedup-7a67e74fb29704f7627f7cfcf95adae2.png">
            <a:extLst>
              <a:ext uri="{FF2B5EF4-FFF2-40B4-BE49-F238E27FC236}">
                <a16:creationId xmlns:a16="http://schemas.microsoft.com/office/drawing/2014/main" id="{A1FBBB09-969F-8479-66F1-29E8A870BA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385" r="-385"/>
          <a:stretch/>
        </p:blipFill>
        <p:spPr>
          <a:xfrm>
            <a:off x="1904695" y="1714500"/>
            <a:ext cx="761695" cy="28346"/>
          </a:xfrm>
          <a:prstGeom prst="rect">
            <a:avLst/>
          </a:prstGeom>
        </p:spPr>
      </p:pic>
      <p:pic>
        <p:nvPicPr>
          <p:cNvPr id="9" name="Image 6" descr="gen-dedup-f827e370c7fae67084a0324533254191.png">
            <a:extLst>
              <a:ext uri="{FF2B5EF4-FFF2-40B4-BE49-F238E27FC236}">
                <a16:creationId xmlns:a16="http://schemas.microsoft.com/office/drawing/2014/main" id="{258A342C-7460-60BA-DDEB-5AA3858154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04" r="-404"/>
          <a:stretch/>
        </p:blipFill>
        <p:spPr>
          <a:xfrm>
            <a:off x="2667305" y="1714500"/>
            <a:ext cx="571500" cy="28346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3C934B32-0C26-8BAF-2F33-BAFD29F8154E}"/>
              </a:ext>
            </a:extLst>
          </p:cNvPr>
          <p:cNvSpPr txBox="1"/>
          <p:nvPr/>
        </p:nvSpPr>
        <p:spPr>
          <a:xfrm>
            <a:off x="761695" y="838505"/>
            <a:ext cx="571500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b="1" kern="0" spc="225" dirty="0">
                <a:solidFill>
                  <a:srgbClr val="0B4DA2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2026 OPEN GROUND</a:t>
            </a:r>
            <a:endParaRPr lang="en-US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58DDAFCF-769B-B091-5599-2F53A143B92C}"/>
              </a:ext>
            </a:extLst>
          </p:cNvPr>
          <p:cNvSpPr txBox="1"/>
          <p:nvPr/>
        </p:nvSpPr>
        <p:spPr>
          <a:xfrm>
            <a:off x="761695" y="1082446"/>
            <a:ext cx="57150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하남시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미래산업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스타트업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보육</a:t>
            </a:r>
            <a:r>
              <a:rPr 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kern="0" spc="22" dirty="0" err="1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프로그램</a:t>
            </a:r>
            <a:endParaRPr lang="en-US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A4190ED3-91FF-CF5B-BEAC-BF2A5EDA9A38}"/>
              </a:ext>
            </a:extLst>
          </p:cNvPr>
          <p:cNvSpPr txBox="1"/>
          <p:nvPr/>
        </p:nvSpPr>
        <p:spPr>
          <a:xfrm>
            <a:off x="12971838" y="838505"/>
            <a:ext cx="419161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25" dirty="0">
                <a:solidFill>
                  <a:srgbClr val="F59E3B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BUSINESS PLAN</a:t>
            </a:r>
            <a:endParaRPr lang="en-US" sz="90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94A081FF-E128-BCE1-DA62-97543683FFB1}"/>
              </a:ext>
            </a:extLst>
          </p:cNvPr>
          <p:cNvSpPr txBox="1"/>
          <p:nvPr/>
        </p:nvSpPr>
        <p:spPr>
          <a:xfrm>
            <a:off x="12971838" y="1057046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100" kern="0" spc="22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사업계획서</a:t>
            </a:r>
            <a:endParaRPr lang="en-US" sz="11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9D4D91AF-607A-438E-D4B9-A4A15EC2D96A}"/>
              </a:ext>
            </a:extLst>
          </p:cNvPr>
          <p:cNvSpPr txBox="1"/>
          <p:nvPr/>
        </p:nvSpPr>
        <p:spPr>
          <a:xfrm>
            <a:off x="761695" y="2857500"/>
            <a:ext cx="12001500" cy="18864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500" b="1" kern="0" spc="-607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이루다</a:t>
            </a:r>
            <a:r>
              <a:rPr lang="en-US" sz="13500" b="1" kern="0" spc="-607" dirty="0">
                <a:solidFill>
                  <a:srgbClr val="F59E3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+</a:t>
            </a:r>
            <a:endParaRPr lang="en-US" sz="13500" dirty="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38297692-49E9-F86F-4BFC-0F59B26BE9DD}"/>
              </a:ext>
            </a:extLst>
          </p:cNvPr>
          <p:cNvSpPr txBox="1"/>
          <p:nvPr/>
        </p:nvSpPr>
        <p:spPr>
          <a:xfrm>
            <a:off x="761695" y="5333695"/>
            <a:ext cx="13335610" cy="514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000" b="1" kern="0" spc="-6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하남시 스타트업 발굴 및 </a:t>
            </a:r>
            <a:r>
              <a:rPr lang="en-US" sz="3000" b="1" kern="0" spc="-60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육성</a:t>
            </a:r>
            <a:r>
              <a:rPr lang="en-US" sz="3000" b="1" kern="0" spc="-6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en-US" sz="3000" b="1" kern="0" spc="-60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지원사업</a:t>
            </a:r>
            <a:r>
              <a:rPr lang="en-US" sz="3000" b="1" kern="0" spc="-6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</a:t>
            </a:r>
            <a:r>
              <a:rPr lang="ko-KR" altLang="en-US" sz="3000" b="1" kern="0" spc="-6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사업계획서</a:t>
            </a:r>
            <a:endParaRPr lang="en-US" sz="30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A666A07C-91CD-EF3B-3C58-165E449772C5}"/>
              </a:ext>
            </a:extLst>
          </p:cNvPr>
          <p:cNvSpPr txBox="1"/>
          <p:nvPr/>
        </p:nvSpPr>
        <p:spPr>
          <a:xfrm>
            <a:off x="761695" y="5870579"/>
            <a:ext cx="13335610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창업혁신공간(</a:t>
            </a:r>
            <a:r>
              <a:rPr lang="en-US" dirty="0" err="1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동부권</a:t>
            </a:r>
            <a:r>
              <a:rPr lang="en-US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endParaRPr lang="en-US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7A0F718F-91D2-97F9-9EFA-AA4E9086A8CE}"/>
              </a:ext>
            </a:extLst>
          </p:cNvPr>
          <p:cNvSpPr txBox="1"/>
          <p:nvPr/>
        </p:nvSpPr>
        <p:spPr>
          <a:xfrm>
            <a:off x="1143000" y="8096098"/>
            <a:ext cx="476311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80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COMPANY · 기업명</a:t>
            </a:r>
            <a:endParaRPr lang="en-US" sz="1100" dirty="0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F0C9EA81-7BB7-2148-4D7F-F93A2FB9F29E}"/>
              </a:ext>
            </a:extLst>
          </p:cNvPr>
          <p:cNvSpPr txBox="1"/>
          <p:nvPr/>
        </p:nvSpPr>
        <p:spPr>
          <a:xfrm>
            <a:off x="1143000" y="8353044"/>
            <a:ext cx="47631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1900" b="1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기업명을 입력하세요</a:t>
            </a:r>
            <a:endParaRPr lang="en-US" sz="1900" dirty="0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2272C5BB-6202-7AFB-177D-CB59228707FB}"/>
              </a:ext>
            </a:extLst>
          </p:cNvPr>
          <p:cNvSpPr txBox="1"/>
          <p:nvPr/>
        </p:nvSpPr>
        <p:spPr>
          <a:xfrm>
            <a:off x="6476695" y="8096098"/>
            <a:ext cx="3810305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100" b="1" kern="0" spc="180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CEO · </a:t>
            </a:r>
            <a:r>
              <a:rPr lang="en-US" sz="1100" b="1" kern="0" spc="180" dirty="0" err="1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대표자명</a:t>
            </a:r>
            <a:endParaRPr lang="en-US" sz="1100" b="1" kern="0" spc="180" dirty="0">
              <a:solidFill>
                <a:srgbClr val="0B4DA2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FCDD0344-8DA4-8DC5-54A8-73FC28E3B7D5}"/>
              </a:ext>
            </a:extLst>
          </p:cNvPr>
          <p:cNvSpPr txBox="1"/>
          <p:nvPr/>
        </p:nvSpPr>
        <p:spPr>
          <a:xfrm>
            <a:off x="6476695" y="8353044"/>
            <a:ext cx="3810305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대표자명</a:t>
            </a:r>
            <a:r>
              <a:rPr lang="ko-KR" altLang="en-US" sz="1900" b="1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을 입력하세요</a:t>
            </a:r>
            <a:endParaRPr lang="en-US" sz="1900" dirty="0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7074A460-1C03-0F97-2998-51E51C6DA8BB}"/>
              </a:ext>
            </a:extLst>
          </p:cNvPr>
          <p:cNvSpPr txBox="1"/>
          <p:nvPr/>
        </p:nvSpPr>
        <p:spPr>
          <a:xfrm>
            <a:off x="10858500" y="8096098"/>
            <a:ext cx="3810305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100" b="1" kern="0" spc="180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DATE · </a:t>
            </a:r>
            <a:r>
              <a:rPr lang="en-US" sz="1100" b="1" kern="0" spc="180" dirty="0" err="1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제출일</a:t>
            </a:r>
            <a:endParaRPr lang="en-US" sz="1100" b="1" kern="0" spc="180" dirty="0">
              <a:solidFill>
                <a:srgbClr val="0B4DA2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D5A3A513-AE17-0A60-8928-C26EB124FC1C}"/>
              </a:ext>
            </a:extLst>
          </p:cNvPr>
          <p:cNvSpPr txBox="1"/>
          <p:nvPr/>
        </p:nvSpPr>
        <p:spPr>
          <a:xfrm>
            <a:off x="10858500" y="8353044"/>
            <a:ext cx="3810305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A1D2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2026. 07.    .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76827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b7272bd2d03404fb88863f4e0126dfb9.png"/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761695" y="1714500"/>
            <a:ext cx="16763695" cy="9144"/>
          </a:xfrm>
          <a:prstGeom prst="rect">
            <a:avLst/>
          </a:prstGeom>
        </p:spPr>
      </p:pic>
      <p:pic>
        <p:nvPicPr>
          <p:cNvPr id="3" name="Image 1" descr="gen-dedup-61ef52b7f7a491383ee2a375c63f3a1f.png"/>
          <p:cNvPicPr>
            <a:picLocks noChangeAspect="1"/>
          </p:cNvPicPr>
          <p:nvPr/>
        </p:nvPicPr>
        <p:blipFill>
          <a:blip r:embed="rId4"/>
          <a:srcRect l="-404" r="-404"/>
          <a:stretch/>
        </p:blipFill>
        <p:spPr>
          <a:xfrm>
            <a:off x="761695" y="1714500"/>
            <a:ext cx="1143000" cy="28346"/>
          </a:xfrm>
          <a:prstGeom prst="rect">
            <a:avLst/>
          </a:prstGeom>
        </p:spPr>
      </p:pic>
      <p:pic>
        <p:nvPicPr>
          <p:cNvPr id="4" name="Image 2" descr="gen-dedup-7a67e74fb29704f7627f7cfcf95adae2.png"/>
          <p:cNvPicPr>
            <a:picLocks noChangeAspect="1"/>
          </p:cNvPicPr>
          <p:nvPr/>
        </p:nvPicPr>
        <p:blipFill>
          <a:blip r:embed="rId5"/>
          <a:srcRect l="-385" r="-385"/>
          <a:stretch/>
        </p:blipFill>
        <p:spPr>
          <a:xfrm>
            <a:off x="1904695" y="1714500"/>
            <a:ext cx="761695" cy="28346"/>
          </a:xfrm>
          <a:prstGeom prst="rect">
            <a:avLst/>
          </a:prstGeom>
        </p:spPr>
      </p:pic>
      <p:pic>
        <p:nvPicPr>
          <p:cNvPr id="5" name="Image 3" descr="gen-dedup-f827e370c7fae67084a0324533254191.png"/>
          <p:cNvPicPr>
            <a:picLocks noChangeAspect="1"/>
          </p:cNvPicPr>
          <p:nvPr/>
        </p:nvPicPr>
        <p:blipFill>
          <a:blip r:embed="rId6"/>
          <a:srcRect l="-404" r="-404"/>
          <a:stretch/>
        </p:blipFill>
        <p:spPr>
          <a:xfrm>
            <a:off x="2667305" y="1714500"/>
            <a:ext cx="571500" cy="28346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761695" y="2095805"/>
            <a:ext cx="85725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CONTENTS</a:t>
            </a:r>
            <a:endParaRPr lang="en-US" sz="16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761695" y="2447849"/>
            <a:ext cx="8572500" cy="8001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6600" b="1" kern="0" spc="-264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목차</a:t>
            </a:r>
            <a:endParaRPr lang="en-US" sz="6600" dirty="0"/>
          </a:p>
        </p:txBody>
      </p:sp>
      <p:sp>
        <p:nvSpPr>
          <p:cNvPr id="11" name="Shape 5"/>
          <p:cNvSpPr/>
          <p:nvPr/>
        </p:nvSpPr>
        <p:spPr>
          <a:xfrm>
            <a:off x="761695" y="5533949"/>
            <a:ext cx="8001000" cy="9144"/>
          </a:xfrm>
          <a:prstGeom prst="rect">
            <a:avLst/>
          </a:prstGeom>
          <a:solidFill>
            <a:srgbClr val="E5E1D8"/>
          </a:solidFill>
          <a:ln w="12700">
            <a:solidFill>
              <a:srgbClr val="E5E1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6"/>
          <p:cNvSpPr txBox="1"/>
          <p:nvPr/>
        </p:nvSpPr>
        <p:spPr>
          <a:xfrm>
            <a:off x="761695" y="5024628"/>
            <a:ext cx="53401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I.</a:t>
            </a:r>
            <a:endParaRPr lang="en-US" sz="1600" dirty="0"/>
          </a:p>
        </p:txBody>
      </p:sp>
      <p:sp>
        <p:nvSpPr>
          <p:cNvPr id="13" name="Text 7"/>
          <p:cNvSpPr txBox="1"/>
          <p:nvPr/>
        </p:nvSpPr>
        <p:spPr>
          <a:xfrm>
            <a:off x="1600200" y="4972507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문제제기</a:t>
            </a:r>
            <a:endParaRPr lang="en-US" sz="1900" dirty="0"/>
          </a:p>
        </p:txBody>
      </p:sp>
      <p:sp>
        <p:nvSpPr>
          <p:cNvPr id="15" name="Shape 9"/>
          <p:cNvSpPr/>
          <p:nvPr/>
        </p:nvSpPr>
        <p:spPr>
          <a:xfrm>
            <a:off x="761695" y="6315761"/>
            <a:ext cx="8001000" cy="9144"/>
          </a:xfrm>
          <a:prstGeom prst="rect">
            <a:avLst/>
          </a:prstGeom>
          <a:solidFill>
            <a:srgbClr val="E5E1D8"/>
          </a:solidFill>
          <a:ln w="12700">
            <a:solidFill>
              <a:srgbClr val="E5E1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0"/>
          <p:cNvSpPr txBox="1"/>
          <p:nvPr/>
        </p:nvSpPr>
        <p:spPr>
          <a:xfrm>
            <a:off x="761695" y="5805526"/>
            <a:ext cx="53401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II.</a:t>
            </a:r>
            <a:endParaRPr lang="en-US" sz="1600" dirty="0"/>
          </a:p>
        </p:txBody>
      </p:sp>
      <p:sp>
        <p:nvSpPr>
          <p:cNvPr id="17" name="Text 11"/>
          <p:cNvSpPr txBox="1"/>
          <p:nvPr/>
        </p:nvSpPr>
        <p:spPr>
          <a:xfrm>
            <a:off x="1600200" y="5753405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솔루션 및 핵심 경쟁력</a:t>
            </a:r>
            <a:endParaRPr lang="en-US" sz="1900" dirty="0"/>
          </a:p>
        </p:txBody>
      </p:sp>
      <p:sp>
        <p:nvSpPr>
          <p:cNvPr id="19" name="Shape 13"/>
          <p:cNvSpPr/>
          <p:nvPr/>
        </p:nvSpPr>
        <p:spPr>
          <a:xfrm>
            <a:off x="761695" y="7801661"/>
            <a:ext cx="8001000" cy="9144"/>
          </a:xfrm>
          <a:prstGeom prst="rect">
            <a:avLst/>
          </a:prstGeom>
          <a:solidFill>
            <a:srgbClr val="E5E1D8"/>
          </a:solidFill>
          <a:ln w="12700">
            <a:solidFill>
              <a:srgbClr val="E5E1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4"/>
          <p:cNvSpPr txBox="1"/>
          <p:nvPr/>
        </p:nvSpPr>
        <p:spPr>
          <a:xfrm>
            <a:off x="761695" y="6586423"/>
            <a:ext cx="53401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III.</a:t>
            </a:r>
            <a:endParaRPr lang="en-US" sz="1600" dirty="0"/>
          </a:p>
        </p:txBody>
      </p:sp>
      <p:sp>
        <p:nvSpPr>
          <p:cNvPr id="21" name="Text 15"/>
          <p:cNvSpPr txBox="1"/>
          <p:nvPr/>
        </p:nvSpPr>
        <p:spPr>
          <a:xfrm>
            <a:off x="1600200" y="6534302"/>
            <a:ext cx="6544361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  <a:endParaRPr lang="en-US" sz="1900" dirty="0"/>
          </a:p>
        </p:txBody>
      </p:sp>
      <p:sp>
        <p:nvSpPr>
          <p:cNvPr id="23" name="Text 17"/>
          <p:cNvSpPr txBox="1"/>
          <p:nvPr/>
        </p:nvSpPr>
        <p:spPr>
          <a:xfrm>
            <a:off x="761695" y="6962242"/>
            <a:ext cx="800100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100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목표시장 · 2. 경쟁사 분석 · 3. 사업화 계획</a:t>
            </a:r>
            <a:endParaRPr lang="en-US" sz="11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100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 매출 전략 · 5. 투자유치 계획 · 6. 글로벌 진출 전략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9525305" y="6315761"/>
            <a:ext cx="8001000" cy="9144"/>
          </a:xfrm>
          <a:prstGeom prst="rect">
            <a:avLst/>
          </a:prstGeom>
          <a:solidFill>
            <a:srgbClr val="E5E1D8"/>
          </a:solidFill>
          <a:ln w="12700">
            <a:solidFill>
              <a:srgbClr val="E5E1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19"/>
          <p:cNvSpPr txBox="1"/>
          <p:nvPr/>
        </p:nvSpPr>
        <p:spPr>
          <a:xfrm>
            <a:off x="9525305" y="5024628"/>
            <a:ext cx="53401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IV.</a:t>
            </a:r>
            <a:endParaRPr lang="en-US" sz="1600" dirty="0"/>
          </a:p>
        </p:txBody>
      </p:sp>
      <p:sp>
        <p:nvSpPr>
          <p:cNvPr id="26" name="Text 20"/>
          <p:cNvSpPr txBox="1"/>
          <p:nvPr/>
        </p:nvSpPr>
        <p:spPr>
          <a:xfrm>
            <a:off x="10362895" y="4972507"/>
            <a:ext cx="6572707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 소개</a:t>
            </a:r>
            <a:endParaRPr lang="en-US" sz="1900" dirty="0"/>
          </a:p>
        </p:txBody>
      </p:sp>
      <p:sp>
        <p:nvSpPr>
          <p:cNvPr id="28" name="Text 22"/>
          <p:cNvSpPr txBox="1"/>
          <p:nvPr/>
        </p:nvSpPr>
        <p:spPr>
          <a:xfrm>
            <a:off x="9525305" y="5400446"/>
            <a:ext cx="800100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100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대표자 이력 · 2. 핵심인력 이력</a:t>
            </a:r>
            <a:endParaRPr lang="en-US" sz="11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100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 주주 및 旣 투자 현황 · 4. 성과 이력</a:t>
            </a:r>
            <a:endParaRPr lang="en-US" sz="1100" dirty="0"/>
          </a:p>
        </p:txBody>
      </p:sp>
      <p:sp>
        <p:nvSpPr>
          <p:cNvPr id="29" name="Shape 23"/>
          <p:cNvSpPr/>
          <p:nvPr/>
        </p:nvSpPr>
        <p:spPr>
          <a:xfrm>
            <a:off x="9525305" y="7801661"/>
            <a:ext cx="8001000" cy="9144"/>
          </a:xfrm>
          <a:prstGeom prst="rect">
            <a:avLst/>
          </a:prstGeom>
          <a:solidFill>
            <a:srgbClr val="E5E1D8"/>
          </a:solidFill>
          <a:ln w="12700">
            <a:solidFill>
              <a:srgbClr val="E5E1D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4"/>
          <p:cNvSpPr txBox="1"/>
          <p:nvPr/>
        </p:nvSpPr>
        <p:spPr>
          <a:xfrm>
            <a:off x="9525305" y="6510528"/>
            <a:ext cx="53401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4DA2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V.</a:t>
            </a:r>
            <a:endParaRPr lang="en-US" sz="1600" dirty="0"/>
          </a:p>
        </p:txBody>
      </p:sp>
      <p:sp>
        <p:nvSpPr>
          <p:cNvPr id="31" name="Text 25"/>
          <p:cNvSpPr txBox="1"/>
          <p:nvPr/>
        </p:nvSpPr>
        <p:spPr>
          <a:xfrm>
            <a:off x="10362895" y="6458407"/>
            <a:ext cx="6572707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협업 제안</a:t>
            </a:r>
            <a:endParaRPr lang="en-US" sz="1900" dirty="0"/>
          </a:p>
        </p:txBody>
      </p:sp>
      <p:sp>
        <p:nvSpPr>
          <p:cNvPr id="33" name="Text 27"/>
          <p:cNvSpPr txBox="1"/>
          <p:nvPr/>
        </p:nvSpPr>
        <p:spPr>
          <a:xfrm>
            <a:off x="9525305" y="6943954"/>
            <a:ext cx="8001000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A607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1. 협업 제안 · 2. 기대효과 및 기타사항</a:t>
            </a:r>
            <a:endParaRPr lang="en-US" sz="1100" dirty="0"/>
          </a:p>
        </p:txBody>
      </p:sp>
      <p:sp>
        <p:nvSpPr>
          <p:cNvPr id="34" name="Text 28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557BE58-B9F3-CB51-F507-277BD511B760}"/>
              </a:ext>
            </a:extLst>
          </p:cNvPr>
          <p:cNvSpPr txBox="1"/>
          <p:nvPr/>
        </p:nvSpPr>
        <p:spPr>
          <a:xfrm>
            <a:off x="761695" y="838505"/>
            <a:ext cx="571500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b="1" kern="0" spc="225" dirty="0">
                <a:solidFill>
                  <a:srgbClr val="0B4DA2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HANAM · IRUDA+</a:t>
            </a:r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BA2AC0C9-9E6B-5DB6-BB38-4083D0552D22}"/>
              </a:ext>
            </a:extLst>
          </p:cNvPr>
          <p:cNvSpPr txBox="1"/>
          <p:nvPr/>
        </p:nvSpPr>
        <p:spPr>
          <a:xfrm>
            <a:off x="761695" y="1082446"/>
            <a:ext cx="57150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altLang="ko-KR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2026 </a:t>
            </a:r>
            <a:r>
              <a:rPr lang="ko-KR" altLang="en-US" kern="0" spc="22" dirty="0">
                <a:solidFill>
                  <a:srgbClr val="5A6076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사업계획서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3"/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</a:t>
            </a:r>
          </a:p>
        </p:txBody>
      </p:sp>
      <p:sp>
        <p:nvSpPr>
          <p:cNvPr id="8" name="Text 4"/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-120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문제제기</a:t>
            </a:r>
            <a:endParaRPr lang="en-US" sz="4800" b="1" kern="0" spc="-120" dirty="0">
              <a:solidFill>
                <a:srgbClr val="1A1D2E"/>
              </a:solidFill>
              <a:latin typeface="Pretendard" pitchFamily="34" charset="0"/>
              <a:ea typeface="Pretendard" pitchFamily="34" charset="-122"/>
              <a:cs typeface="Pretendard" pitchFamily="34" charset="-120"/>
            </a:endParaRPr>
          </a:p>
        </p:txBody>
      </p:sp>
      <p:sp>
        <p:nvSpPr>
          <p:cNvPr id="9" name="Text 5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C784CB6-F9E6-8031-2687-A1E7D78F9D04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A642B9C-DB86-093E-09AC-711B251F4D9F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4644E14-639F-0CF7-EBD6-9BC13D607C34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9708ECB-EB57-679C-D9C5-D39527FC1057}"/>
              </a:ext>
            </a:extLst>
          </p:cNvPr>
          <p:cNvSpPr txBox="1"/>
          <p:nvPr/>
        </p:nvSpPr>
        <p:spPr>
          <a:xfrm>
            <a:off x="761695" y="2388826"/>
            <a:ext cx="16774280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개발하고자 하는 기술의 국내외 시장의 문제점 등을 서술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인용 시 출처 표기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B5E378FE-ED82-F2BF-B2C9-B96DD678F8C6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0B733A99-B729-60DF-6A47-CEAF924FC1D6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솔루션 및 핵심 경쟁력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B0CE7F5-7888-76BE-B776-6700DEB59D1F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0C146BC-B725-D91C-54AF-B9A30E7184D0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FD5712B-FA6D-D4BE-B61E-0D24ED3E8B66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509ACF2-3054-E66E-5F1A-7CDE03AB4D01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앞서 제시한 문제점을 해결하기 위한 솔루션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제품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서비스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과 핵심 경쟁력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보유 기술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을 명시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기술 개발 관련 내용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특허출원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논문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기술이전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은 영업 비밀에 해당하지 않는 수준에서 최대한 자세히 기재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/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060DEA75-4EC5-706C-2CF1-61C07B7E01C2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B3C33C05-A723-4DEA-AFBB-D083DA710457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3ACA2649-41BE-DC4D-1747-770FB84BDCC3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</a:t>
            </a:r>
            <a:r>
              <a:rPr lang="en-US" sz="1900" b="1" kern="0" spc="-19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목표시장</a:t>
            </a:r>
            <a:endParaRPr lang="en-US" sz="1900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CA022D4-B947-94E2-869B-A91A6FD5A288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E015457-74B6-26CC-748D-EA778F7A3CD6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01BB6D0-BB91-7B23-4C82-4BB4D2343D64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093206C-543C-3CD7-28B2-7B4362C3F380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진입하고자 하는 국내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·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외 목표 시장의 분류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규모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시장점유율 및 성장가능성 등 객관적 수치를 바탕으로 작성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신시장 창출 시 향후 예상되는 시장의 가치 산출하여 기재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74D83B-C6FD-6D37-5CB8-7E8EEFA5D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A06F1D9B-356E-577F-6B7E-C790C13CFBD3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17A93BA2-4A88-3E10-8488-DA34758966B5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FBBD000E-FECE-1064-7190-D2183096BF53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D2735FF-FDFF-808C-DE62-6EA051D78B5E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경쟁사 분석</a:t>
            </a:r>
            <a:endParaRPr lang="en-US" sz="19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A84320C-CD85-E956-8F58-6104C67E0E56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37745524-FAAB-36ED-5E7D-9F41B67DC499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5C13769-4B34-8717-F2C3-D5A8E099A84F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557B41D-7898-AFF1-43AC-1302FDF63788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직간접적 경쟁관계에 있는 국내외 업체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제품 및 서비스 등 분석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경쟁사 대비 차별화 포인트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기술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 등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중점적으로 제시</a:t>
            </a:r>
          </a:p>
        </p:txBody>
      </p:sp>
    </p:spTree>
    <p:extLst>
      <p:ext uri="{BB962C8B-B14F-4D97-AF65-F5344CB8AC3E}">
        <p14:creationId xmlns:p14="http://schemas.microsoft.com/office/powerpoint/2010/main" val="229935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EBBF69-17CD-7B7C-7592-425BF724F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A05B3B13-058D-C21A-3831-756FA6A04D92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3EA6E993-D740-C5A3-EFBF-4AF7E9E7E1EF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EE01006D-64DA-05EF-080F-489E0FA6B57E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6CEE912E-46E6-02DA-445A-17FC200E727E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계획</a:t>
            </a:r>
            <a:endParaRPr lang="en-US" sz="19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2C9606E-D4FB-C6F6-A42C-FD2CBD7E61DB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187698C-A9F4-AA31-F62C-5C194BBA2ADB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2FAF5B96-8D51-BAEF-0291-8AD373FA3A20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2FC0CDD-0FB7-BC4B-0132-242AB52A513C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비즈니스 모델 등 사업화 전략 작성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비즈니스 모델은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Ⅲ.-4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매출 계획과 함께 작성하여도 무방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 진입 전략 작성 시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앞서 제시한 목표 시장 및 경쟁사 분석을 기초로 하여 구체적으로 서술 </a:t>
            </a:r>
          </a:p>
        </p:txBody>
      </p:sp>
    </p:spTree>
    <p:extLst>
      <p:ext uri="{BB962C8B-B14F-4D97-AF65-F5344CB8AC3E}">
        <p14:creationId xmlns:p14="http://schemas.microsoft.com/office/powerpoint/2010/main" val="170447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E3D195-264D-1F00-F794-4A6FD6E19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5">
            <a:extLst>
              <a:ext uri="{FF2B5EF4-FFF2-40B4-BE49-F238E27FC236}">
                <a16:creationId xmlns:a16="http://schemas.microsoft.com/office/drawing/2014/main" id="{880BEC4B-A4A9-5472-B7B4-1A70DE4214D0}"/>
              </a:ext>
            </a:extLst>
          </p:cNvPr>
          <p:cNvSpPr txBox="1"/>
          <p:nvPr/>
        </p:nvSpPr>
        <p:spPr>
          <a:xfrm>
            <a:off x="761695" y="9620402"/>
            <a:ext cx="309798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35" dirty="0">
                <a:solidFill>
                  <a:srgbClr val="9099AE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HANAM · IRUDA+ · BUSINESS PLAN 2026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43A681C0-ECB4-E640-99E3-FF58784DF0FF}"/>
              </a:ext>
            </a:extLst>
          </p:cNvPr>
          <p:cNvSpPr txBox="1"/>
          <p:nvPr/>
        </p:nvSpPr>
        <p:spPr>
          <a:xfrm>
            <a:off x="761695" y="516040"/>
            <a:ext cx="76206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r>
              <a:rPr lang="en-US" sz="1600" b="1" kern="0" spc="263" dirty="0">
                <a:solidFill>
                  <a:srgbClr val="F59E3B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CHAPTER III 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B935EA9D-8CDB-0995-73AD-F03C73DEBB82}"/>
              </a:ext>
            </a:extLst>
          </p:cNvPr>
          <p:cNvSpPr txBox="1"/>
          <p:nvPr/>
        </p:nvSpPr>
        <p:spPr>
          <a:xfrm>
            <a:off x="761695" y="838386"/>
            <a:ext cx="15240305" cy="6766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ko-KR" altLang="en-US" sz="4800" b="1" kern="0" spc="-120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사업화 전략</a:t>
            </a: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0FFE861-B445-B9C3-9DE4-5523DDCFC530}"/>
              </a:ext>
            </a:extLst>
          </p:cNvPr>
          <p:cNvSpPr txBox="1"/>
          <p:nvPr/>
        </p:nvSpPr>
        <p:spPr>
          <a:xfrm>
            <a:off x="761695" y="1923102"/>
            <a:ext cx="6534302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4.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매출계획</a:t>
            </a:r>
            <a:endParaRPr lang="en-US" sz="1900" dirty="0"/>
          </a:p>
        </p:txBody>
      </p:sp>
      <p:graphicFrame>
        <p:nvGraphicFramePr>
          <p:cNvPr id="5" name="Google Shape;105;p21">
            <a:extLst>
              <a:ext uri="{FF2B5EF4-FFF2-40B4-BE49-F238E27FC236}">
                <a16:creationId xmlns:a16="http://schemas.microsoft.com/office/drawing/2014/main" id="{D1DC0693-5EF6-14BE-A8E8-551D78FF9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291744"/>
              </p:ext>
            </p:extLst>
          </p:nvPr>
        </p:nvGraphicFramePr>
        <p:xfrm>
          <a:off x="761695" y="4533940"/>
          <a:ext cx="16774280" cy="12191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491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5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3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3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5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구분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2025</a:t>
                      </a: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년</a:t>
                      </a: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</a:t>
                      </a: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결산 기준</a:t>
                      </a: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)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2026</a:t>
                      </a: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년</a:t>
                      </a: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(E)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2027</a:t>
                      </a:r>
                      <a:r>
                        <a:rPr lang="ko" altLang="en-US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년</a:t>
                      </a:r>
                      <a:r>
                        <a:rPr lang="en-US" altLang="ko" sz="1900" b="1" kern="0" spc="-19" dirty="0">
                          <a:solidFill>
                            <a:schemeClr val="bg1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(E)</a:t>
                      </a:r>
                      <a:endParaRPr sz="1900" b="1" kern="0" spc="-19" dirty="0">
                        <a:solidFill>
                          <a:schemeClr val="bg1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D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5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altLang="en-US" sz="1900" b="1" kern="0" spc="-19" dirty="0">
                          <a:solidFill>
                            <a:srgbClr val="1A1D2E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총 매출액</a:t>
                      </a: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 kern="0" spc="-19" dirty="0">
                        <a:solidFill>
                          <a:srgbClr val="1A1D2E"/>
                        </a:solidFill>
                        <a:latin typeface="Pretendard" pitchFamily="34" charset="0"/>
                        <a:ea typeface="Pretendard" pitchFamily="34" charset="-122"/>
                        <a:cs typeface="Pretendard" pitchFamily="34" charset="-120"/>
                      </a:endParaRPr>
                    </a:p>
                  </a:txBody>
                  <a:tcPr marL="121900" marR="121900" marT="121900" marB="12190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5" name="그룹 14">
            <a:extLst>
              <a:ext uri="{FF2B5EF4-FFF2-40B4-BE49-F238E27FC236}">
                <a16:creationId xmlns:a16="http://schemas.microsoft.com/office/drawing/2014/main" id="{D061D6B9-38B1-24EE-720F-B805BEF557EE}"/>
              </a:ext>
            </a:extLst>
          </p:cNvPr>
          <p:cNvGrpSpPr/>
          <p:nvPr/>
        </p:nvGrpSpPr>
        <p:grpSpPr>
          <a:xfrm>
            <a:off x="752025" y="1716466"/>
            <a:ext cx="16783950" cy="28800"/>
            <a:chOff x="761695" y="1716466"/>
            <a:chExt cx="16783950" cy="28800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2DFC3056-2D10-193F-CC91-9C93D82D6414}"/>
                </a:ext>
              </a:extLst>
            </p:cNvPr>
            <p:cNvSpPr/>
            <p:nvPr/>
          </p:nvSpPr>
          <p:spPr>
            <a:xfrm>
              <a:off x="761695" y="1716466"/>
              <a:ext cx="1152000" cy="28800"/>
            </a:xfrm>
            <a:prstGeom prst="rect">
              <a:avLst/>
            </a:prstGeom>
            <a:solidFill>
              <a:srgbClr val="0B4D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BF0CB23-34F1-E2EE-091E-B972FB1A553D}"/>
                </a:ext>
              </a:extLst>
            </p:cNvPr>
            <p:cNvSpPr/>
            <p:nvPr/>
          </p:nvSpPr>
          <p:spPr>
            <a:xfrm>
              <a:off x="1885645" y="1716466"/>
              <a:ext cx="15660000" cy="28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D23EA4A-972B-752A-4897-C06B1CC5B83B}"/>
              </a:ext>
            </a:extLst>
          </p:cNvPr>
          <p:cNvSpPr txBox="1"/>
          <p:nvPr/>
        </p:nvSpPr>
        <p:spPr>
          <a:xfrm>
            <a:off x="14619865" y="4165216"/>
            <a:ext cx="2916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2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단위 </a:t>
            </a:r>
            <a:r>
              <a:rPr lang="en-US" altLang="ko-KR" sz="12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: </a:t>
            </a:r>
            <a:r>
              <a:rPr lang="ko-KR" altLang="en-US" sz="12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백만원</a:t>
            </a:r>
            <a:r>
              <a:rPr lang="en-US" altLang="ko-KR" sz="12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8EAEF6-7FD9-B321-AF9B-4BB36E0E2D85}"/>
              </a:ext>
            </a:extLst>
          </p:cNvPr>
          <p:cNvSpPr txBox="1"/>
          <p:nvPr/>
        </p:nvSpPr>
        <p:spPr>
          <a:xfrm>
            <a:off x="761695" y="2388826"/>
            <a:ext cx="1677428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</a:t>
            </a:r>
            <a:r>
              <a:rPr lang="ko-KR" altLang="en-US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작성시 해당 안내 텍스트박스 삭제 후 작성</a:t>
            </a:r>
            <a:r>
              <a:rPr lang="en-US" altLang="ko-KR" sz="1400" b="1" kern="0" spc="-19" dirty="0">
                <a:solidFill>
                  <a:srgbClr val="FF00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직전연도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(`24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년도 결산 기준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,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결산 전일 경우 </a:t>
            </a:r>
            <a:r>
              <a:rPr lang="ko-KR" altLang="en-US" sz="1900" b="1" kern="0" spc="-19" dirty="0" err="1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가결산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기입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총 매출액 작성</a:t>
            </a:r>
          </a:p>
          <a:p>
            <a:pPr algn="ctr"/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* 향후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개년도 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(`25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년도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~`26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년도</a:t>
            </a:r>
            <a:r>
              <a:rPr lang="en-US" altLang="ko-KR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) </a:t>
            </a:r>
            <a:r>
              <a:rPr lang="ko-KR" altLang="en-US" sz="1900" b="1" kern="0" spc="-19" dirty="0">
                <a:solidFill>
                  <a:srgbClr val="1A1D2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예상 매출액 산정 및 구체적인 근거 제시 필수 </a:t>
            </a:r>
          </a:p>
        </p:txBody>
      </p:sp>
    </p:spTree>
    <p:extLst>
      <p:ext uri="{BB962C8B-B14F-4D97-AF65-F5344CB8AC3E}">
        <p14:creationId xmlns:p14="http://schemas.microsoft.com/office/powerpoint/2010/main" val="197154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1242</Words>
  <Application>Microsoft Office PowerPoint</Application>
  <PresentationFormat>사용자 지정</PresentationFormat>
  <Paragraphs>187</Paragraphs>
  <Slides>17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1" baseType="lpstr">
      <vt:lpstr>Pretendard</vt:lpstr>
      <vt:lpstr>Pretendard ExtraBold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강준호</cp:lastModifiedBy>
  <cp:revision>3</cp:revision>
  <dcterms:created xsi:type="dcterms:W3CDTF">2026-07-20T01:24:03Z</dcterms:created>
  <dcterms:modified xsi:type="dcterms:W3CDTF">2026-07-20T02:01:05Z</dcterms:modified>
</cp:coreProperties>
</file>