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376" r:id="rId4"/>
    <p:sldId id="264" r:id="rId5"/>
    <p:sldId id="396" r:id="rId6"/>
    <p:sldId id="397" r:id="rId7"/>
    <p:sldId id="399" r:id="rId8"/>
    <p:sldId id="400" r:id="rId9"/>
    <p:sldId id="411" r:id="rId10"/>
    <p:sldId id="412" r:id="rId11"/>
    <p:sldId id="377" r:id="rId12"/>
    <p:sldId id="387" r:id="rId13"/>
    <p:sldId id="413" r:id="rId14"/>
    <p:sldId id="414" r:id="rId15"/>
    <p:sldId id="415" r:id="rId16"/>
    <p:sldId id="416" r:id="rId17"/>
    <p:sldId id="417" r:id="rId18"/>
    <p:sldId id="379" r:id="rId19"/>
    <p:sldId id="418" r:id="rId20"/>
    <p:sldId id="427" r:id="rId21"/>
    <p:sldId id="420" r:id="rId22"/>
    <p:sldId id="421" r:id="rId23"/>
    <p:sldId id="429" r:id="rId24"/>
    <p:sldId id="380" r:id="rId25"/>
    <p:sldId id="389" r:id="rId26"/>
    <p:sldId id="423" r:id="rId27"/>
    <p:sldId id="424" r:id="rId28"/>
    <p:sldId id="381" r:id="rId29"/>
    <p:sldId id="390" r:id="rId30"/>
    <p:sldId id="430" r:id="rId31"/>
    <p:sldId id="426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무역투자24 회원가입 매뉴얼_풀버전" id="{683AC558-491E-40D6-82A4-F8776AB52913}">
          <p14:sldIdLst>
            <p14:sldId id="256"/>
            <p14:sldId id="257"/>
          </p14:sldIdLst>
        </p14:section>
        <p14:section name="1. 무역투자24 가입하기" id="{F80E258F-59C8-44CE-A926-4765B0E01758}">
          <p14:sldIdLst>
            <p14:sldId id="376"/>
            <p14:sldId id="264"/>
            <p14:sldId id="396"/>
            <p14:sldId id="397"/>
            <p14:sldId id="399"/>
            <p14:sldId id="400"/>
            <p14:sldId id="411"/>
            <p14:sldId id="412"/>
          </p14:sldIdLst>
        </p14:section>
        <p14:section name="2. 기업 신규 등록하기" id="{7F7EFA28-DCC8-4D43-B190-76E6995DFF25}">
          <p14:sldIdLst>
            <p14:sldId id="377"/>
            <p14:sldId id="387"/>
            <p14:sldId id="413"/>
            <p14:sldId id="414"/>
            <p14:sldId id="415"/>
            <p14:sldId id="416"/>
            <p14:sldId id="417"/>
          </p14:sldIdLst>
        </p14:section>
        <p14:section name="3. 소속기업 연결/해제하기" id="{25361144-7ACE-4DD1-8FDC-5E893FE2AFC4}">
          <p14:sldIdLst>
            <p14:sldId id="379"/>
            <p14:sldId id="418"/>
            <p14:sldId id="427"/>
            <p14:sldId id="420"/>
            <p14:sldId id="421"/>
            <p14:sldId id="429"/>
          </p14:sldIdLst>
        </p14:section>
        <p14:section name="4. 개인정보 수정하기(개인 회원)" id="{CF735A6B-AE46-4EA3-B825-EEE62E6284A8}">
          <p14:sldIdLst>
            <p14:sldId id="380"/>
            <p14:sldId id="389"/>
            <p14:sldId id="423"/>
            <p14:sldId id="424"/>
          </p14:sldIdLst>
        </p14:section>
        <p14:section name="5. 기업정보 수정하기(기업 회원)" id="{CB171D3C-8ADF-4C3E-B92A-828C1E6CABEF}">
          <p14:sldIdLst>
            <p14:sldId id="381"/>
            <p14:sldId id="390"/>
            <p14:sldId id="430"/>
            <p14:sldId id="4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  <a:srgbClr val="FFFFFF"/>
    <a:srgbClr val="B9DBEC"/>
    <a:srgbClr val="F8F8F8"/>
    <a:srgbClr val="E8F0FE"/>
    <a:srgbClr val="666666"/>
    <a:srgbClr val="D7E9E8"/>
    <a:srgbClr val="005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75F53-9CB2-4E46-813E-CF3B1E7B107F}" type="datetimeFigureOut">
              <a:rPr lang="ko-KR" altLang="en-US" smtClean="0"/>
              <a:t>2026-01-27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1BA15-2234-4D06-B1CC-0A5560D5E4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15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8519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883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9070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926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379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1558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3910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218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2297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492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92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24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671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791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640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70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378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295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724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627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918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2592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808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8171C0-385D-4999-A489-14DC27376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876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28103D-4F60-4861-B5A5-9D46357B9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DECAD9F-122A-4FC6-807E-37BC46D85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A18A38-BA97-4DFD-8E41-35443429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60A-D829-4ADC-A810-B339FD5221DF}" type="datetimeFigureOut">
              <a:rPr lang="ko-KR" altLang="en-US" smtClean="0"/>
              <a:t>2026-01-27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549B7D-3023-4E91-9265-B1AE8973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32F20B-8CD7-4478-A6AE-9B9E4A88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517-B2DD-4B2C-9A17-B219CCDD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22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B13CD0-C3DC-40D1-AE40-ED2AB8360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A785B5E-B109-4FD8-A11E-EC8D51EB4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846829-72E3-470D-8375-CDA8BFAD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60A-D829-4ADC-A810-B339FD5221DF}" type="datetimeFigureOut">
              <a:rPr lang="ko-KR" altLang="en-US" smtClean="0"/>
              <a:t>2026-01-27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804E24-FAF6-4A11-B807-BC01E1FEE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11E0428-6ECB-4D07-8E56-B42E7C5B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517-B2DD-4B2C-9A17-B219CCDD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877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9AEE569-068E-480D-A68D-B397AC17E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6EF4B68-D9F9-4630-B70E-648C0DDAD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0F45CE-24C1-49D3-B883-7522A176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60A-D829-4ADC-A810-B339FD5221DF}" type="datetimeFigureOut">
              <a:rPr lang="ko-KR" altLang="en-US" smtClean="0"/>
              <a:t>2026-01-27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EF696C-0B87-4F98-A9A9-2AB5E9EF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19036B-F7ED-4576-9E24-BB586F73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517-B2DD-4B2C-9A17-B219CCDD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06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4F0E05-15F2-4F37-A8CC-0E690B91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4D2CF5-2EE3-469F-A1EA-00D5942F2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F319C4-B6BD-4B4C-A004-06332546B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60A-D829-4ADC-A810-B339FD5221DF}" type="datetimeFigureOut">
              <a:rPr lang="ko-KR" altLang="en-US" smtClean="0"/>
              <a:t>2026-01-27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B92C63-05BE-4667-892F-D4E916DE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1F707D-5903-49C8-8CE7-320CCE00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517-B2DD-4B2C-9A17-B219CCDD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13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A3D104-C22F-4736-A893-B54F78EE1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E14B88A-1943-4594-9734-DB04657DF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035419-5AB9-4CBA-9B63-9AF3861B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60A-D829-4ADC-A810-B339FD5221DF}" type="datetimeFigureOut">
              <a:rPr lang="ko-KR" altLang="en-US" smtClean="0"/>
              <a:t>2026-01-27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B158C5-1EDF-4612-82E7-DF9B27D7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A7AD9C-EBEF-41E4-A312-6CA2841C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517-B2DD-4B2C-9A17-B219CCDD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51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CB9014-AD43-464D-84C7-3082E996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19EAB5-265C-408C-8FAB-A50A564C1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211EEE5-DBA6-4533-9D40-FBCA7850E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5EFF697-1D61-4BDF-96C8-EB60E9F1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60A-D829-4ADC-A810-B339FD5221DF}" type="datetimeFigureOut">
              <a:rPr lang="ko-KR" altLang="en-US" smtClean="0"/>
              <a:t>2026-01-27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C2EE919-995D-4AC7-A268-650D14FF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DD5C08E-A08E-4954-9148-98F27C07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517-B2DD-4B2C-9A17-B219CCDD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7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73C8E9-CB41-47CF-AB5A-7643E721E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FFC5D8-31E8-427B-A6B4-A025A48D5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99BCC44-051D-41F4-85DB-8197A2A8B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806ED5E-1E49-4EC0-94AD-6ED4C784B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50DAACC-6B5B-4B16-A227-63C02F0CC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D5E391E-EA95-4FC8-9E62-B7089FBC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60A-D829-4ADC-A810-B339FD5221DF}" type="datetimeFigureOut">
              <a:rPr lang="ko-KR" altLang="en-US" smtClean="0"/>
              <a:t>2026-01-27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55CFEE7-7BDE-40B3-B64A-D55564B4D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34A93EA-1AB1-4B6C-8CFF-A436FEE5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517-B2DD-4B2C-9A17-B219CCDD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40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1C7E8-DB3A-4F71-9763-94FE0665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8E6C614-2864-4401-947D-E2222EFC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60A-D829-4ADC-A810-B339FD5221DF}" type="datetimeFigureOut">
              <a:rPr lang="ko-KR" altLang="en-US" smtClean="0"/>
              <a:t>2026-01-27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7C9F1EE-D159-4E9F-9288-F1C9374BF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8539C7-D648-4798-84AA-251EE9E2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517-B2DD-4B2C-9A17-B219CCDD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89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7EC94E2-D413-4B95-9E7D-51A4A587F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60A-D829-4ADC-A810-B339FD5221DF}" type="datetimeFigureOut">
              <a:rPr lang="ko-KR" altLang="en-US" smtClean="0"/>
              <a:t>2026-01-27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97B4709-8F37-44D3-BDB8-12FFD56F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AC4F1D1-DB21-45EA-A1E6-1C39A20E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517-B2DD-4B2C-9A17-B219CCDD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2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073F43-498F-460E-A77D-43FF72D3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B95C86-EF2A-4624-8C36-458A9C2D4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5467468-9B89-49CE-8B5B-FD8D697C2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70DBED6-4C80-4B4F-8F2B-94F47F87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60A-D829-4ADC-A810-B339FD5221DF}" type="datetimeFigureOut">
              <a:rPr lang="ko-KR" altLang="en-US" smtClean="0"/>
              <a:t>2026-01-27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99BFE24-E622-4099-A20B-4F1C6668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5F7B404-D586-46BF-B332-126D7F09D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517-B2DD-4B2C-9A17-B219CCDD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85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6ACA32-97A8-499D-9B58-6D7FB5168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1D495E0-E4FB-49CE-A95A-4095E784C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1D1DC70-953A-4D8C-AB83-D52E3E2E6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237DA08-23D1-4A0A-8AE9-2BA4E180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60A-D829-4ADC-A810-B339FD5221DF}" type="datetimeFigureOut">
              <a:rPr lang="ko-KR" altLang="en-US" smtClean="0"/>
              <a:t>2026-01-27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17EF8BB-D955-43F9-A934-66FEC1D2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4AC388C-04D4-41F6-B27D-C3085EC7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6517-B2DD-4B2C-9A17-B219CCDD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19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5355D93-3F4D-4A68-81D2-33138945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60FE424-61D3-4D9C-85FD-5487936C2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CD887F-5474-49AE-8A2F-93233A0B7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3460A-D829-4ADC-A810-B339FD5221DF}" type="datetimeFigureOut">
              <a:rPr lang="ko-KR" altLang="en-US" smtClean="0"/>
              <a:t>2026-01-27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DFA315-E505-4510-8A46-CE0A51632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5EA849-B798-4C40-B2AD-42C0C59D8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6517-B2DD-4B2C-9A17-B219CCDD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950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slide" Target="slide24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otra.or.k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4816593" cy="2709333"/>
          </a:xfrm>
          <a:solidFill>
            <a:srgbClr val="DC6E53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ko-KR" altLang="en-US" sz="120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rot="1099024">
            <a:off x="6339970" y="3120285"/>
            <a:ext cx="4291094" cy="5457671"/>
          </a:xfrm>
          <a:custGeom>
            <a:avLst/>
            <a:gdLst/>
            <a:ahLst/>
            <a:cxnLst/>
            <a:rect l="l" t="t" r="r" b="b"/>
            <a:pathLst>
              <a:path w="6436641" h="8186507">
                <a:moveTo>
                  <a:pt x="0" y="0"/>
                </a:moveTo>
                <a:lnTo>
                  <a:pt x="6436642" y="0"/>
                </a:lnTo>
                <a:lnTo>
                  <a:pt x="6436642" y="8186507"/>
                </a:lnTo>
                <a:lnTo>
                  <a:pt x="0" y="8186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353673" y="738813"/>
            <a:ext cx="5379438" cy="5380375"/>
            <a:chOff x="0" y="0"/>
            <a:chExt cx="10758876" cy="10760750"/>
          </a:xfrm>
        </p:grpSpPr>
        <p:grpSp>
          <p:nvGrpSpPr>
            <p:cNvPr id="7" name="Group 7"/>
            <p:cNvGrpSpPr/>
            <p:nvPr/>
          </p:nvGrpSpPr>
          <p:grpSpPr>
            <a:xfrm>
              <a:off x="4138233" y="4903890"/>
              <a:ext cx="5407803" cy="5407803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>
                    <a:alpha val="24706"/>
                  </a:srgbClr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8"/>
                  </a:lnSpc>
                </a:pPr>
                <a:endParaRPr sz="1200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2525789" y="5352947"/>
              <a:ext cx="5407803" cy="540780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>
                    <a:alpha val="24706"/>
                  </a:srgbClr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8"/>
                  </a:lnSpc>
                </a:pPr>
                <a:endParaRPr sz="1200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034835" y="4858061"/>
              <a:ext cx="5407803" cy="5407803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>
                    <a:alpha val="24706"/>
                  </a:srgbClr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8"/>
                  </a:lnSpc>
                </a:pPr>
                <a:endParaRPr sz="1200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3399688"/>
              <a:ext cx="5407803" cy="5407803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>
                    <a:alpha val="24706"/>
                  </a:srgbClr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8"/>
                  </a:lnSpc>
                </a:pPr>
                <a:endParaRPr sz="1200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2090840"/>
              <a:ext cx="5407803" cy="5407803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>
                    <a:alpha val="24706"/>
                  </a:srgbClr>
                </a:solidFill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8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789638" y="695786"/>
              <a:ext cx="5407803" cy="5407803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>
                    <a:alpha val="24706"/>
                  </a:srgbClr>
                </a:solidFill>
                <a:prstDash val="solid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8"/>
                  </a:lnSpc>
                </a:pPr>
                <a:endParaRPr sz="1200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953944" y="0"/>
              <a:ext cx="5407803" cy="5407803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>
                    <a:alpha val="24706"/>
                  </a:srgbClr>
                </a:solidFill>
                <a:prstDash val="solid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8"/>
                  </a:lnSpc>
                </a:pPr>
                <a:endParaRPr sz="1200"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3366539" y="25400"/>
              <a:ext cx="5407803" cy="5407803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>
                    <a:alpha val="24706"/>
                  </a:srgbClr>
                </a:solidFill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8"/>
                  </a:lnSpc>
                </a:pPr>
                <a:endParaRPr sz="1200"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4781046" y="983723"/>
              <a:ext cx="5407803" cy="5407803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>
                    <a:alpha val="24706"/>
                  </a:srgbClr>
                </a:solidFill>
                <a:prstDash val="solid"/>
                <a:miter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8"/>
                  </a:lnSpc>
                </a:pPr>
                <a:endParaRPr sz="1200"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5351073" y="2466688"/>
              <a:ext cx="5407803" cy="5407803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>
                    <a:alpha val="24706"/>
                  </a:srgbClr>
                </a:solidFill>
                <a:prstDash val="solid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8"/>
                  </a:lnSpc>
                </a:pPr>
                <a:endParaRPr sz="1200"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5026490" y="3940640"/>
              <a:ext cx="5407803" cy="5407803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FFFF">
                    <a:alpha val="24706"/>
                  </a:srgbClr>
                </a:solidFill>
                <a:prstDash val="solid"/>
                <a:miter/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8"/>
                  </a:lnSpc>
                </a:pPr>
                <a:endParaRPr sz="1200"/>
              </a:p>
            </p:txBody>
          </p:sp>
        </p:grpSp>
      </p:grpSp>
      <p:sp>
        <p:nvSpPr>
          <p:cNvPr id="40" name="AutoShape 40"/>
          <p:cNvSpPr/>
          <p:nvPr/>
        </p:nvSpPr>
        <p:spPr>
          <a:xfrm>
            <a:off x="1199529" y="5054600"/>
            <a:ext cx="389197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w="sm" len="sm"/>
            <a:tailEnd w="sm" len="sm"/>
          </a:ln>
        </p:spPr>
      </p:sp>
      <p:grpSp>
        <p:nvGrpSpPr>
          <p:cNvPr id="44" name="Group 44"/>
          <p:cNvGrpSpPr/>
          <p:nvPr/>
        </p:nvGrpSpPr>
        <p:grpSpPr>
          <a:xfrm>
            <a:off x="8041870" y="756303"/>
            <a:ext cx="2690187" cy="2690187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>
                  <a:alpha val="58824"/>
                </a:srgbClr>
              </a:solidFill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8"/>
                </a:lnSpc>
              </a:pPr>
              <a:endParaRPr sz="1200"/>
            </a:p>
          </p:txBody>
        </p:sp>
      </p:grpSp>
      <p:sp>
        <p:nvSpPr>
          <p:cNvPr id="49" name="Freeform 49"/>
          <p:cNvSpPr/>
          <p:nvPr/>
        </p:nvSpPr>
        <p:spPr>
          <a:xfrm flipH="1">
            <a:off x="8041870" y="-193819"/>
            <a:ext cx="4950255" cy="3019655"/>
          </a:xfrm>
          <a:custGeom>
            <a:avLst/>
            <a:gdLst/>
            <a:ahLst/>
            <a:cxnLst/>
            <a:rect l="l" t="t" r="r" b="b"/>
            <a:pathLst>
              <a:path w="7425383" h="4529483">
                <a:moveTo>
                  <a:pt x="7425383" y="0"/>
                </a:moveTo>
                <a:lnTo>
                  <a:pt x="0" y="0"/>
                </a:lnTo>
                <a:lnTo>
                  <a:pt x="0" y="4529484"/>
                </a:lnTo>
                <a:lnTo>
                  <a:pt x="7425383" y="4529484"/>
                </a:lnTo>
                <a:lnTo>
                  <a:pt x="7425383" y="0"/>
                </a:lnTo>
                <a:close/>
              </a:path>
            </a:pathLst>
          </a:custGeom>
          <a:blipFill>
            <a:blip r:embed="rId4">
              <a:alphaModFix amt="6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1193179" y="1346200"/>
            <a:ext cx="4827617" cy="200054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7800"/>
              </a:lnSpc>
              <a:defRPr/>
            </a:pPr>
            <a:r>
              <a:rPr lang="ko-KR" altLang="en-US" sz="5867" b="1" spc="-533" dirty="0">
                <a:solidFill>
                  <a:srgbClr val="FFFFFF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Gothic A1 Ultra-Bold"/>
              </a:rPr>
              <a:t>무역투자 </a:t>
            </a:r>
            <a:r>
              <a:rPr lang="en-US" altLang="ko-KR" sz="5867" b="1" spc="-533" dirty="0">
                <a:solidFill>
                  <a:srgbClr val="FFFFFF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Gothic A1 Ultra-Bold"/>
              </a:rPr>
              <a:t>24 </a:t>
            </a:r>
          </a:p>
          <a:p>
            <a:pPr>
              <a:lnSpc>
                <a:spcPts val="7800"/>
              </a:lnSpc>
              <a:defRPr/>
            </a:pPr>
            <a:r>
              <a:rPr lang="ko-KR" altLang="en-US" sz="5867" b="1" spc="-533" dirty="0">
                <a:solidFill>
                  <a:srgbClr val="FFFFFF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Gothic A1 Ultra-Bold"/>
              </a:rPr>
              <a:t>사용자 매뉴얼</a:t>
            </a:r>
            <a:endParaRPr lang="en-US" sz="5867" b="1" spc="-533" dirty="0">
              <a:solidFill>
                <a:srgbClr val="FFFFFF"/>
              </a:solidFill>
              <a:latin typeface="코트라 볼드체" panose="02020603020101020101" pitchFamily="18" charset="-127"/>
              <a:ea typeface="코트라 볼드체" panose="02020603020101020101" pitchFamily="18" charset="-127"/>
              <a:cs typeface="코트라 볼드체" panose="02020603020101020101" pitchFamily="18" charset="-127"/>
              <a:sym typeface="Gothic A1 Ultra-Bold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2540001" y="5362080"/>
            <a:ext cx="2524343" cy="27437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r">
              <a:lnSpc>
                <a:spcPts val="2028"/>
              </a:lnSpc>
              <a:spcBef>
                <a:spcPct val="0"/>
              </a:spcBef>
              <a:defRPr/>
            </a:pPr>
            <a:r>
              <a:rPr lang="en-US" altLang="ko-KR" sz="2133" b="1" spc="97" dirty="0">
                <a:solidFill>
                  <a:srgbClr val="FFFFFF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Helios Extended"/>
              </a:rPr>
              <a:t>AI</a:t>
            </a:r>
            <a:r>
              <a:rPr lang="ko-KR" altLang="en-US" sz="2133" b="1" spc="97" dirty="0" err="1">
                <a:solidFill>
                  <a:srgbClr val="FFFFFF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Helios Extended"/>
              </a:rPr>
              <a:t>전략팀</a:t>
            </a:r>
            <a:endParaRPr lang="ko-KR" altLang="en-US" sz="2133" b="1" spc="97" dirty="0">
              <a:solidFill>
                <a:srgbClr val="FFFFFF"/>
              </a:solidFill>
              <a:latin typeface="코트라 고딕체" panose="02020603020101020101" pitchFamily="18" charset="-127"/>
              <a:ea typeface="코트라 고딕체" panose="02020603020101020101" pitchFamily="18" charset="-127"/>
              <a:cs typeface="코트라 고딕체" panose="02020603020101020101" pitchFamily="18" charset="-127"/>
              <a:sym typeface="Helios Extended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406942" y="4593698"/>
            <a:ext cx="1226829" cy="3327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2477"/>
              </a:lnSpc>
              <a:spcBef>
                <a:spcPct val="0"/>
              </a:spcBef>
              <a:defRPr/>
            </a:pPr>
            <a:r>
              <a:rPr lang="en-US" sz="2400" dirty="0">
                <a:solidFill>
                  <a:srgbClr val="FFFFFF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Helios Extended"/>
              </a:rPr>
              <a:t>2026.01</a:t>
            </a:r>
          </a:p>
        </p:txBody>
      </p:sp>
      <p:sp>
        <p:nvSpPr>
          <p:cNvPr id="57" name="AutoShape 57"/>
          <p:cNvSpPr/>
          <p:nvPr/>
        </p:nvSpPr>
        <p:spPr>
          <a:xfrm flipH="1">
            <a:off x="2641600" y="4589475"/>
            <a:ext cx="0" cy="2624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8" name="TextBox 54"/>
          <p:cNvSpPr txBox="1"/>
          <p:nvPr/>
        </p:nvSpPr>
        <p:spPr>
          <a:xfrm>
            <a:off x="2827374" y="4589475"/>
            <a:ext cx="1263643" cy="332783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2477"/>
              </a:lnSpc>
              <a:spcBef>
                <a:spcPct val="0"/>
              </a:spcBef>
              <a:defRPr/>
            </a:pPr>
            <a:r>
              <a:rPr lang="en-US" altLang="ko-KR" sz="2400" dirty="0">
                <a:solidFill>
                  <a:srgbClr val="FFFFFF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Helios Extended"/>
              </a:rPr>
              <a:t>Vol. 3</a:t>
            </a:r>
            <a:endParaRPr lang="en-US" sz="2400" dirty="0">
              <a:solidFill>
                <a:srgbClr val="FFFFFF"/>
              </a:solidFill>
              <a:latin typeface="코트라 고딕체" panose="02020603020101020101" pitchFamily="18" charset="-127"/>
              <a:ea typeface="코트라 고딕체" panose="02020603020101020101" pitchFamily="18" charset="-127"/>
              <a:cs typeface="코트라 고딕체" panose="02020603020101020101" pitchFamily="18" charset="-127"/>
              <a:sym typeface="Helios Extended"/>
            </a:endParaRPr>
          </a:p>
        </p:txBody>
      </p:sp>
      <p:sp>
        <p:nvSpPr>
          <p:cNvPr id="59" name="TextBox 35">
            <a:extLst>
              <a:ext uri="{FF2B5EF4-FFF2-40B4-BE49-F238E27FC236}">
                <a16:creationId xmlns:a16="http://schemas.microsoft.com/office/drawing/2014/main" id="{67DCA755-67A5-4233-A2EA-CB791DB8C5DF}"/>
              </a:ext>
            </a:extLst>
          </p:cNvPr>
          <p:cNvSpPr txBox="1"/>
          <p:nvPr/>
        </p:nvSpPr>
        <p:spPr>
          <a:xfrm>
            <a:off x="8064833" y="6160125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496D59-DB5B-4397-BFFB-0DAF4597B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50" y="1275399"/>
            <a:ext cx="4380195" cy="5262711"/>
          </a:xfrm>
          <a:prstGeom prst="rect">
            <a:avLst/>
          </a:prstGeom>
        </p:spPr>
      </p:pic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5638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1.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무역투자</a:t>
            </a:r>
            <a:r>
              <a:rPr lang="en-US" altLang="ko-KR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24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가입하기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7332187" cy="316380"/>
            <a:chOff x="660320" y="1079727"/>
            <a:chExt cx="52070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1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7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8" y="1143608"/>
              <a:ext cx="4585562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무역투자</a:t>
              </a:r>
              <a:r>
                <a:rPr lang="en-US" altLang="ko-KR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24 </a:t>
              </a: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가입하기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가입 완료</a:t>
              </a:r>
              <a:r>
                <a:rPr lang="en-US" altLang="ko-KR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(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 소속</a:t>
              </a:r>
              <a:r>
                <a:rPr lang="en-US" altLang="ko-KR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)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7" name="TextBox 35">
            <a:extLst>
              <a:ext uri="{FF2B5EF4-FFF2-40B4-BE49-F238E27FC236}">
                <a16:creationId xmlns:a16="http://schemas.microsoft.com/office/drawing/2014/main" id="{7B5DF2B2-657B-4720-87C9-E31D3197F7E7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FD4C022-CE5F-4C0C-AD8C-2C7B55F4D26D}"/>
              </a:ext>
            </a:extLst>
          </p:cNvPr>
          <p:cNvSpPr/>
          <p:nvPr/>
        </p:nvSpPr>
        <p:spPr>
          <a:xfrm>
            <a:off x="1023650" y="1262215"/>
            <a:ext cx="4472275" cy="53767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0731196-391A-4C01-A2C2-EC5BFBF14191}"/>
              </a:ext>
            </a:extLst>
          </p:cNvPr>
          <p:cNvSpPr/>
          <p:nvPr/>
        </p:nvSpPr>
        <p:spPr>
          <a:xfrm>
            <a:off x="1084005" y="3130054"/>
            <a:ext cx="4319840" cy="172134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23" name="TextBox 29">
            <a:extLst>
              <a:ext uri="{FF2B5EF4-FFF2-40B4-BE49-F238E27FC236}">
                <a16:creationId xmlns:a16="http://schemas.microsoft.com/office/drawing/2014/main" id="{BBD8DCA7-86D9-485B-85E2-8EBA9D962CC9}"/>
              </a:ext>
            </a:extLst>
          </p:cNvPr>
          <p:cNvSpPr txBox="1"/>
          <p:nvPr/>
        </p:nvSpPr>
        <p:spPr>
          <a:xfrm>
            <a:off x="5613399" y="3680377"/>
            <a:ext cx="2785533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⑫ 기업 정보 확인 후 부서와 직위 입력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94D6603-6989-4D90-81B3-7ECB8C6644B8}"/>
              </a:ext>
            </a:extLst>
          </p:cNvPr>
          <p:cNvSpPr/>
          <p:nvPr/>
        </p:nvSpPr>
        <p:spPr>
          <a:xfrm>
            <a:off x="3742268" y="6102308"/>
            <a:ext cx="965200" cy="4692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26" name="TextBox 29">
            <a:extLst>
              <a:ext uri="{FF2B5EF4-FFF2-40B4-BE49-F238E27FC236}">
                <a16:creationId xmlns:a16="http://schemas.microsoft.com/office/drawing/2014/main" id="{6A4F26C2-F856-4F92-A200-B073EBF2A827}"/>
              </a:ext>
            </a:extLst>
          </p:cNvPr>
          <p:cNvSpPr txBox="1"/>
          <p:nvPr/>
        </p:nvSpPr>
        <p:spPr>
          <a:xfrm>
            <a:off x="5613399" y="5713676"/>
            <a:ext cx="3784790" cy="623248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⑬ 완료를 클릭하여 회원 가입 절차 완료 → 기업 소속 회원으로 가입 완료되며 별도 절차 없이 사업 신청 가능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BA151DD-C77B-4273-9D75-B60875EBCF92}"/>
              </a:ext>
            </a:extLst>
          </p:cNvPr>
          <p:cNvSpPr/>
          <p:nvPr/>
        </p:nvSpPr>
        <p:spPr>
          <a:xfrm>
            <a:off x="1164649" y="3814627"/>
            <a:ext cx="943551" cy="16966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EFEFEF"/>
                </a:solidFill>
              </a:ln>
              <a:solidFill>
                <a:srgbClr val="EFEFEF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22D671A-B9BF-4CF3-B342-6E3E26F49575}"/>
              </a:ext>
            </a:extLst>
          </p:cNvPr>
          <p:cNvSpPr/>
          <p:nvPr/>
        </p:nvSpPr>
        <p:spPr>
          <a:xfrm>
            <a:off x="3470703" y="3814627"/>
            <a:ext cx="943551" cy="16966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EFEFEF"/>
                </a:solidFill>
              </a:ln>
              <a:solidFill>
                <a:srgbClr val="EFEFEF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68BC0FE-90A6-4957-B437-1576EC8D118E}"/>
              </a:ext>
            </a:extLst>
          </p:cNvPr>
          <p:cNvSpPr/>
          <p:nvPr/>
        </p:nvSpPr>
        <p:spPr>
          <a:xfrm>
            <a:off x="1164648" y="4483434"/>
            <a:ext cx="943551" cy="169664"/>
          </a:xfrm>
          <a:prstGeom prst="rect">
            <a:avLst/>
          </a:prstGeom>
          <a:solidFill>
            <a:srgbClr val="E8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EFEFEF"/>
                </a:solidFill>
              </a:ln>
              <a:solidFill>
                <a:srgbClr val="EFEFEF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ABC968D-A8E7-44FA-98E1-86C564706B01}"/>
              </a:ext>
            </a:extLst>
          </p:cNvPr>
          <p:cNvSpPr/>
          <p:nvPr/>
        </p:nvSpPr>
        <p:spPr>
          <a:xfrm>
            <a:off x="3470703" y="4499200"/>
            <a:ext cx="943551" cy="169664"/>
          </a:xfrm>
          <a:prstGeom prst="rect">
            <a:avLst/>
          </a:prstGeom>
          <a:solidFill>
            <a:srgbClr val="E8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EFEFEF"/>
                </a:solidFill>
              </a:ln>
              <a:solidFill>
                <a:srgbClr val="EFEF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50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0551"/>
            <a:ext cx="12192000" cy="6978551"/>
            <a:chOff x="0" y="-47625"/>
            <a:chExt cx="4816593" cy="2756958"/>
          </a:xfrm>
          <a:solidFill>
            <a:srgbClr val="DC6E53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ko-KR" altLang="en-US" sz="120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60" name="TextBox 23">
            <a:extLst>
              <a:ext uri="{FF2B5EF4-FFF2-40B4-BE49-F238E27FC236}">
                <a16:creationId xmlns:a16="http://schemas.microsoft.com/office/drawing/2014/main" id="{687756A1-CD82-405B-89E9-20707D9C50ED}"/>
              </a:ext>
            </a:extLst>
          </p:cNvPr>
          <p:cNvSpPr txBox="1"/>
          <p:nvPr/>
        </p:nvSpPr>
        <p:spPr>
          <a:xfrm>
            <a:off x="1066799" y="3930650"/>
            <a:ext cx="5187085" cy="35073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  <a:defRPr/>
            </a:pPr>
            <a:r>
              <a:rPr lang="en-US" altLang="ko-KR" sz="3867" b="1" dirty="0">
                <a:solidFill>
                  <a:schemeClr val="lt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</a:t>
            </a:r>
            <a:r>
              <a:rPr lang="ko-KR" altLang="en-US" sz="3867" b="1" dirty="0">
                <a:solidFill>
                  <a:schemeClr val="lt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기업 신규 등록하기</a:t>
            </a:r>
            <a:endParaRPr lang="en-US" sz="3867" dirty="0">
              <a:solidFill>
                <a:schemeClr val="lt1"/>
              </a:solidFill>
              <a:latin typeface="코트라 고딕체"/>
              <a:ea typeface="코트라 고딕체"/>
              <a:cs typeface="코트라 고딕체"/>
              <a:sym typeface="윤고딕"/>
            </a:endParaRPr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A58C8098-8D8C-496B-84CB-2EEFB159F148}"/>
              </a:ext>
            </a:extLst>
          </p:cNvPr>
          <p:cNvSpPr/>
          <p:nvPr/>
        </p:nvSpPr>
        <p:spPr>
          <a:xfrm>
            <a:off x="-1028700" y="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04825" cap="sq">
            <a:solidFill>
              <a:schemeClr val="bg1"/>
            </a:solidFill>
            <a:prstDash val="solid"/>
            <a:miter/>
          </a:ln>
        </p:spPr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D741BAE-40C8-40C4-82F2-7D1281341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568747" y="1091746"/>
            <a:ext cx="3099254" cy="3099254"/>
          </a:xfrm>
          <a:prstGeom prst="rect">
            <a:avLst/>
          </a:prstGeom>
        </p:spPr>
      </p:pic>
      <p:sp>
        <p:nvSpPr>
          <p:cNvPr id="13" name="TextBox 35">
            <a:extLst>
              <a:ext uri="{FF2B5EF4-FFF2-40B4-BE49-F238E27FC236}">
                <a16:creationId xmlns:a16="http://schemas.microsoft.com/office/drawing/2014/main" id="{7B06A4F6-BDA5-44D8-AD86-70FFB08FF289}"/>
              </a:ext>
            </a:extLst>
          </p:cNvPr>
          <p:cNvSpPr txBox="1"/>
          <p:nvPr/>
        </p:nvSpPr>
        <p:spPr>
          <a:xfrm>
            <a:off x="8064833" y="6160125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cxnSp>
        <p:nvCxnSpPr>
          <p:cNvPr id="10" name="선 4">
            <a:extLst>
              <a:ext uri="{FF2B5EF4-FFF2-40B4-BE49-F238E27FC236}">
                <a16:creationId xmlns:a16="http://schemas.microsoft.com/office/drawing/2014/main" id="{64372D6A-A5F3-47B6-9014-E6C2C314FC13}"/>
              </a:ext>
            </a:extLst>
          </p:cNvPr>
          <p:cNvCxnSpPr>
            <a:cxnSpLocks/>
          </p:cNvCxnSpPr>
          <p:nvPr/>
        </p:nvCxnSpPr>
        <p:spPr>
          <a:xfrm>
            <a:off x="965200" y="4394200"/>
            <a:ext cx="6324121" cy="0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8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41E1603-7313-F34E-AEA3-2BD4675DD0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13" b="22213"/>
          <a:stretch/>
        </p:blipFill>
        <p:spPr>
          <a:xfrm>
            <a:off x="72861" y="1255169"/>
            <a:ext cx="9642711" cy="4696000"/>
          </a:xfrm>
          <a:prstGeom prst="rect">
            <a:avLst/>
          </a:prstGeom>
        </p:spPr>
      </p:pic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2590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2.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기업 신규 등록하기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4080987" cy="316380"/>
            <a:chOff x="660320" y="1079727"/>
            <a:chExt cx="61214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0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1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7" y="1143608"/>
              <a:ext cx="5499963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 신규 등록하기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로그인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3" name="TextBox 35">
            <a:extLst>
              <a:ext uri="{FF2B5EF4-FFF2-40B4-BE49-F238E27FC236}">
                <a16:creationId xmlns:a16="http://schemas.microsoft.com/office/drawing/2014/main" id="{E083A9FA-522C-4B03-9758-0369227F19C2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E07DB5E-4E1C-4432-B87C-B25A14B9EB45}"/>
              </a:ext>
            </a:extLst>
          </p:cNvPr>
          <p:cNvSpPr/>
          <p:nvPr/>
        </p:nvSpPr>
        <p:spPr>
          <a:xfrm>
            <a:off x="7524695" y="1197732"/>
            <a:ext cx="406400" cy="254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903092A-3F79-47CF-9980-D41A18F601A7}"/>
              </a:ext>
            </a:extLst>
          </p:cNvPr>
          <p:cNvSpPr/>
          <p:nvPr/>
        </p:nvSpPr>
        <p:spPr>
          <a:xfrm>
            <a:off x="3180863" y="3644881"/>
            <a:ext cx="7748081" cy="2902984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A3105C3-780B-4184-B64D-8C86BF76B346}"/>
              </a:ext>
            </a:extLst>
          </p:cNvPr>
          <p:cNvSpPr/>
          <p:nvPr/>
        </p:nvSpPr>
        <p:spPr>
          <a:xfrm>
            <a:off x="8428529" y="4073226"/>
            <a:ext cx="406400" cy="2540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8" name="TextBox 29">
            <a:extLst>
              <a:ext uri="{FF2B5EF4-FFF2-40B4-BE49-F238E27FC236}">
                <a16:creationId xmlns:a16="http://schemas.microsoft.com/office/drawing/2014/main" id="{FD6F9785-211F-4356-BFF4-2218DF0DE8DF}"/>
              </a:ext>
            </a:extLst>
          </p:cNvPr>
          <p:cNvSpPr txBox="1"/>
          <p:nvPr/>
        </p:nvSpPr>
        <p:spPr>
          <a:xfrm>
            <a:off x="7931095" y="862619"/>
            <a:ext cx="1613009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① 무역투자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24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로그인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A8348CE-22A3-4450-ADC7-0EAD3EE4DFFE}"/>
              </a:ext>
            </a:extLst>
          </p:cNvPr>
          <p:cNvSpPr/>
          <p:nvPr/>
        </p:nvSpPr>
        <p:spPr>
          <a:xfrm>
            <a:off x="7097238" y="3840526"/>
            <a:ext cx="642554" cy="187278"/>
          </a:xfrm>
          <a:prstGeom prst="rect">
            <a:avLst/>
          </a:prstGeom>
          <a:solidFill>
            <a:srgbClr val="005DA4"/>
          </a:solidFill>
          <a:ln>
            <a:solidFill>
              <a:srgbClr val="005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3156BEC-B0F9-663C-4CA5-E350EF498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541" y="3460541"/>
            <a:ext cx="9545382" cy="3372321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D101DFBD-CA53-9B4B-A1A5-5ADE581957A5}"/>
              </a:ext>
            </a:extLst>
          </p:cNvPr>
          <p:cNvSpPr/>
          <p:nvPr/>
        </p:nvSpPr>
        <p:spPr>
          <a:xfrm>
            <a:off x="8747841" y="3472520"/>
            <a:ext cx="616845" cy="254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6250A4B-4C33-EED7-1A5C-4C9981F5E056}"/>
              </a:ext>
            </a:extLst>
          </p:cNvPr>
          <p:cNvSpPr/>
          <p:nvPr/>
        </p:nvSpPr>
        <p:spPr>
          <a:xfrm>
            <a:off x="7717329" y="3505870"/>
            <a:ext cx="347663" cy="170361"/>
          </a:xfrm>
          <a:prstGeom prst="rect">
            <a:avLst/>
          </a:prstGeom>
          <a:solidFill>
            <a:srgbClr val="B9DB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92043B1-F1CA-49A6-D318-6A10A25F2ACD}"/>
              </a:ext>
            </a:extLst>
          </p:cNvPr>
          <p:cNvSpPr/>
          <p:nvPr/>
        </p:nvSpPr>
        <p:spPr>
          <a:xfrm>
            <a:off x="2379541" y="3460540"/>
            <a:ext cx="9545382" cy="337232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704ABE24-A645-4C01-9EF8-40BCFE3331A9}"/>
              </a:ext>
            </a:extLst>
          </p:cNvPr>
          <p:cNvSpPr txBox="1"/>
          <p:nvPr/>
        </p:nvSpPr>
        <p:spPr>
          <a:xfrm>
            <a:off x="9613083" y="3159621"/>
            <a:ext cx="1613009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② </a:t>
            </a:r>
            <a:r>
              <a:rPr lang="en-US" altLang="ko-KR" sz="1200" dirty="0" err="1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myKOTRA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</p:spTree>
    <p:extLst>
      <p:ext uri="{BB962C8B-B14F-4D97-AF65-F5344CB8AC3E}">
        <p14:creationId xmlns:p14="http://schemas.microsoft.com/office/powerpoint/2010/main" val="10187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265E2EA-7E44-4247-82ED-801ADB3F7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80" y="1275874"/>
            <a:ext cx="7338460" cy="3682534"/>
          </a:xfrm>
          <a:prstGeom prst="rect">
            <a:avLst/>
          </a:prstGeom>
        </p:spPr>
      </p:pic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2590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2.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기업 신규 등록하기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4080987" cy="316380"/>
            <a:chOff x="660320" y="1079727"/>
            <a:chExt cx="61214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0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2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7" y="1143608"/>
              <a:ext cx="5499963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 신규 등록하기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en-US" altLang="ko-KR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MY KOTRA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3" name="TextBox 35">
            <a:extLst>
              <a:ext uri="{FF2B5EF4-FFF2-40B4-BE49-F238E27FC236}">
                <a16:creationId xmlns:a16="http://schemas.microsoft.com/office/drawing/2014/main" id="{E083A9FA-522C-4B03-9758-0369227F19C2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903092A-3F79-47CF-9980-D41A18F601A7}"/>
              </a:ext>
            </a:extLst>
          </p:cNvPr>
          <p:cNvSpPr/>
          <p:nvPr/>
        </p:nvSpPr>
        <p:spPr>
          <a:xfrm>
            <a:off x="713791" y="3380632"/>
            <a:ext cx="1206155" cy="32776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704ABE24-A645-4C01-9EF8-40BCFE3331A9}"/>
              </a:ext>
            </a:extLst>
          </p:cNvPr>
          <p:cNvSpPr txBox="1"/>
          <p:nvPr/>
        </p:nvSpPr>
        <p:spPr>
          <a:xfrm>
            <a:off x="1316868" y="3003883"/>
            <a:ext cx="2150953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③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소속기업 연결 및 해제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148A9F5-259C-40DD-B58A-7E3C51D24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883" y="3413584"/>
            <a:ext cx="5892800" cy="2899131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8A3105C3-780B-4184-B64D-8C86BF76B346}"/>
              </a:ext>
            </a:extLst>
          </p:cNvPr>
          <p:cNvSpPr/>
          <p:nvPr/>
        </p:nvSpPr>
        <p:spPr>
          <a:xfrm>
            <a:off x="8957733" y="6096038"/>
            <a:ext cx="609600" cy="254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89FCDE-419D-4B62-B24C-8EB6B807F2FC}"/>
              </a:ext>
            </a:extLst>
          </p:cNvPr>
          <p:cNvSpPr txBox="1"/>
          <p:nvPr/>
        </p:nvSpPr>
        <p:spPr>
          <a:xfrm>
            <a:off x="9454870" y="5528178"/>
            <a:ext cx="1636464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④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소속기업 연결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8FA037D-A286-4129-8C74-8F6F515925DC}"/>
              </a:ext>
            </a:extLst>
          </p:cNvPr>
          <p:cNvSpPr/>
          <p:nvPr/>
        </p:nvSpPr>
        <p:spPr>
          <a:xfrm>
            <a:off x="6093883" y="3423779"/>
            <a:ext cx="5892800" cy="304475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9A275B2-9B54-4C75-954E-5BDCC9C4DE97}"/>
              </a:ext>
            </a:extLst>
          </p:cNvPr>
          <p:cNvSpPr/>
          <p:nvPr/>
        </p:nvSpPr>
        <p:spPr>
          <a:xfrm>
            <a:off x="3935733" y="1310313"/>
            <a:ext cx="642554" cy="187278"/>
          </a:xfrm>
          <a:prstGeom prst="rect">
            <a:avLst/>
          </a:prstGeom>
          <a:solidFill>
            <a:srgbClr val="005DA4"/>
          </a:solidFill>
          <a:ln>
            <a:solidFill>
              <a:srgbClr val="005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4685B31-E12E-45DA-B28B-5690D086489B}"/>
              </a:ext>
            </a:extLst>
          </p:cNvPr>
          <p:cNvSpPr/>
          <p:nvPr/>
        </p:nvSpPr>
        <p:spPr>
          <a:xfrm>
            <a:off x="1903012" y="2543657"/>
            <a:ext cx="642554" cy="187278"/>
          </a:xfrm>
          <a:prstGeom prst="rect">
            <a:avLst/>
          </a:prstGeom>
          <a:solidFill>
            <a:srgbClr val="D7E9E8"/>
          </a:solidFill>
          <a:ln>
            <a:solidFill>
              <a:srgbClr val="D7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연결선: 꺾임 2">
            <a:extLst>
              <a:ext uri="{FF2B5EF4-FFF2-40B4-BE49-F238E27FC236}">
                <a16:creationId xmlns:a16="http://schemas.microsoft.com/office/drawing/2014/main" id="{B3D2FDA9-2E0E-D51A-9B61-C1DDF1ABCA2C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1919946" y="3544516"/>
            <a:ext cx="4173937" cy="109715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036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ABE2824-44F1-4807-9B3A-B45C6BB20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841" y="2647498"/>
            <a:ext cx="3837926" cy="404376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585C397-C507-4415-8A46-E04FBA6C3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58" y="1816291"/>
            <a:ext cx="4396153" cy="235422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2590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2.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기업 신규 등록하기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4080987" cy="316380"/>
            <a:chOff x="660320" y="1079727"/>
            <a:chExt cx="61214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0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3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7" y="1143608"/>
              <a:ext cx="5499963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 신규 등록하기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 정보 조회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3" name="TextBox 35">
            <a:extLst>
              <a:ext uri="{FF2B5EF4-FFF2-40B4-BE49-F238E27FC236}">
                <a16:creationId xmlns:a16="http://schemas.microsoft.com/office/drawing/2014/main" id="{E083A9FA-522C-4B03-9758-0369227F19C2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903092A-3F79-47CF-9980-D41A18F601A7}"/>
              </a:ext>
            </a:extLst>
          </p:cNvPr>
          <p:cNvSpPr/>
          <p:nvPr/>
        </p:nvSpPr>
        <p:spPr>
          <a:xfrm>
            <a:off x="1029061" y="2459404"/>
            <a:ext cx="4028714" cy="31719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704ABE24-A645-4C01-9EF8-40BCFE3331A9}"/>
              </a:ext>
            </a:extLst>
          </p:cNvPr>
          <p:cNvSpPr txBox="1"/>
          <p:nvPr/>
        </p:nvSpPr>
        <p:spPr>
          <a:xfrm>
            <a:off x="2495231" y="1841425"/>
            <a:ext cx="4734244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⑤ 사업자등록번호 검색하여 기업 정보가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KOTRA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에 등록되어 있는지 확인 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8FA037D-A286-4129-8C74-8F6F515925DC}"/>
              </a:ext>
            </a:extLst>
          </p:cNvPr>
          <p:cNvSpPr/>
          <p:nvPr/>
        </p:nvSpPr>
        <p:spPr>
          <a:xfrm>
            <a:off x="5720484" y="2647498"/>
            <a:ext cx="4068633" cy="41152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89FCDE-419D-4B62-B24C-8EB6B807F2FC}"/>
              </a:ext>
            </a:extLst>
          </p:cNvPr>
          <p:cNvSpPr txBox="1"/>
          <p:nvPr/>
        </p:nvSpPr>
        <p:spPr>
          <a:xfrm>
            <a:off x="7534275" y="4046133"/>
            <a:ext cx="3614932" cy="623248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⑥ 기업 등록 정보가 없는 것을 조회한 뒤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확인＇ 버튼을 눌러 기업 신규 등록 절차 진행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CE96436-9EBF-422C-A51D-B5EED18939AE}"/>
              </a:ext>
            </a:extLst>
          </p:cNvPr>
          <p:cNvSpPr/>
          <p:nvPr/>
        </p:nvSpPr>
        <p:spPr>
          <a:xfrm>
            <a:off x="6181725" y="5257801"/>
            <a:ext cx="552450" cy="13335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9970D0B6-F12F-C463-FF12-E6749A7C31B4}"/>
              </a:ext>
            </a:extLst>
          </p:cNvPr>
          <p:cNvCxnSpPr>
            <a:cxnSpLocks/>
          </p:cNvCxnSpPr>
          <p:nvPr/>
        </p:nvCxnSpPr>
        <p:spPr>
          <a:xfrm>
            <a:off x="4255461" y="2804991"/>
            <a:ext cx="1439030" cy="1139045"/>
          </a:xfrm>
          <a:prstGeom prst="bentConnector3">
            <a:avLst>
              <a:gd name="adj1" fmla="val -834"/>
            </a:avLst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29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7CAE2C7-17E5-4025-B6BA-8342F95CD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056" y="1751324"/>
            <a:ext cx="4709612" cy="355673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32AA138-C520-4282-8BD4-4431836A5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09" y="1751324"/>
            <a:ext cx="4731953" cy="4278544"/>
          </a:xfrm>
          <a:prstGeom prst="rect">
            <a:avLst/>
          </a:prstGeom>
        </p:spPr>
      </p:pic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2590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2.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기업 신규 등록하기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4080987" cy="316380"/>
            <a:chOff x="660320" y="1079727"/>
            <a:chExt cx="61214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0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4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7" y="1143608"/>
              <a:ext cx="5499963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 신규 등록하기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 신규 등록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3" name="TextBox 35">
            <a:extLst>
              <a:ext uri="{FF2B5EF4-FFF2-40B4-BE49-F238E27FC236}">
                <a16:creationId xmlns:a16="http://schemas.microsoft.com/office/drawing/2014/main" id="{E083A9FA-522C-4B03-9758-0369227F19C2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903092A-3F79-47CF-9980-D41A18F601A7}"/>
              </a:ext>
            </a:extLst>
          </p:cNvPr>
          <p:cNvSpPr/>
          <p:nvPr/>
        </p:nvSpPr>
        <p:spPr>
          <a:xfrm>
            <a:off x="725373" y="1710594"/>
            <a:ext cx="4862627" cy="436000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704ABE24-A645-4C01-9EF8-40BCFE3331A9}"/>
              </a:ext>
            </a:extLst>
          </p:cNvPr>
          <p:cNvSpPr txBox="1"/>
          <p:nvPr/>
        </p:nvSpPr>
        <p:spPr>
          <a:xfrm>
            <a:off x="3308218" y="5242411"/>
            <a:ext cx="2128351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⑦ 이용 약관 동의 후 확인 클릭 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7DD14846-2F6B-44BA-932D-2C9F524B25C2}"/>
              </a:ext>
            </a:extLst>
          </p:cNvPr>
          <p:cNvCxnSpPr>
            <a:cxnSpLocks/>
          </p:cNvCxnSpPr>
          <p:nvPr/>
        </p:nvCxnSpPr>
        <p:spPr>
          <a:xfrm>
            <a:off x="5648963" y="3327400"/>
            <a:ext cx="853456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85EE06D-6320-413F-AC95-0C6EDEC3E971}"/>
              </a:ext>
            </a:extLst>
          </p:cNvPr>
          <p:cNvSpPr/>
          <p:nvPr/>
        </p:nvSpPr>
        <p:spPr>
          <a:xfrm>
            <a:off x="6543056" y="1710595"/>
            <a:ext cx="4858235" cy="36572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89FCDE-419D-4B62-B24C-8EB6B807F2FC}"/>
              </a:ext>
            </a:extLst>
          </p:cNvPr>
          <p:cNvSpPr txBox="1"/>
          <p:nvPr/>
        </p:nvSpPr>
        <p:spPr>
          <a:xfrm>
            <a:off x="7874000" y="5490148"/>
            <a:ext cx="2336800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⑧ 유효 사업자번호 조회 절차 진행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97BD27A-5C65-4AD4-BB33-2E8261FC015F}"/>
              </a:ext>
            </a:extLst>
          </p:cNvPr>
          <p:cNvSpPr/>
          <p:nvPr/>
        </p:nvSpPr>
        <p:spPr>
          <a:xfrm>
            <a:off x="7535333" y="4220470"/>
            <a:ext cx="3717335" cy="55472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2146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7037EE4-4128-4231-9F22-EAD609BBC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679" y="1295727"/>
            <a:ext cx="4503473" cy="4974677"/>
          </a:xfrm>
          <a:prstGeom prst="rect">
            <a:avLst/>
          </a:prstGeom>
        </p:spPr>
      </p:pic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2590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2.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기업 신규 등록하기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4080987" cy="316380"/>
            <a:chOff x="660320" y="1079727"/>
            <a:chExt cx="61214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0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5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7" y="1143608"/>
              <a:ext cx="5499963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 신규 등록하기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 신규 등록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3" name="TextBox 35">
            <a:extLst>
              <a:ext uri="{FF2B5EF4-FFF2-40B4-BE49-F238E27FC236}">
                <a16:creationId xmlns:a16="http://schemas.microsoft.com/office/drawing/2014/main" id="{E083A9FA-522C-4B03-9758-0369227F19C2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D548E4E-1878-48C1-889A-D406069DA1A9}"/>
              </a:ext>
            </a:extLst>
          </p:cNvPr>
          <p:cNvSpPr/>
          <p:nvPr/>
        </p:nvSpPr>
        <p:spPr>
          <a:xfrm>
            <a:off x="2506133" y="5680122"/>
            <a:ext cx="3302000" cy="65160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0A1AD6-C32A-430B-A8C4-6CA6255A1044}"/>
              </a:ext>
            </a:extLst>
          </p:cNvPr>
          <p:cNvSpPr txBox="1"/>
          <p:nvPr/>
        </p:nvSpPr>
        <p:spPr>
          <a:xfrm>
            <a:off x="6909712" y="2766463"/>
            <a:ext cx="5044163" cy="1454244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⑨ 기업 인증 방식 선택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인증 방식 중 하나를 선택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- </a:t>
            </a:r>
            <a:r>
              <a:rPr lang="ko-KR" altLang="en-US" sz="1200" b="1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사업자등록증 첨부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: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사업자등록증을 첨부한 뒤 시스템 담당자의 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 검토를 거쳐 기업 인증 → 기업 인증 요청 후 승인까지 영업일 기준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1~2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일 소요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200" b="1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- </a:t>
            </a:r>
            <a:r>
              <a:rPr lang="ko-KR" altLang="en-US" sz="1200" b="1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법인 인증서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: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한국전자인증의 기업 인증서를 통해 기업 인증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200" b="1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- </a:t>
            </a:r>
            <a:r>
              <a:rPr lang="ko-KR" altLang="en-US" sz="1200" b="1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개인사업자 인증서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: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카카오뱅크의 간편 전자 서명을 통해 기업 인증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5B2509F-A736-4EFF-944F-B0FE701D76D0}"/>
              </a:ext>
            </a:extLst>
          </p:cNvPr>
          <p:cNvSpPr/>
          <p:nvPr/>
        </p:nvSpPr>
        <p:spPr>
          <a:xfrm>
            <a:off x="3302000" y="3241722"/>
            <a:ext cx="642554" cy="187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65075B4-CCCC-411F-B75E-1A98F75BD522}"/>
              </a:ext>
            </a:extLst>
          </p:cNvPr>
          <p:cNvSpPr/>
          <p:nvPr/>
        </p:nvSpPr>
        <p:spPr>
          <a:xfrm>
            <a:off x="3301999" y="3541767"/>
            <a:ext cx="728133" cy="187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BA6C4AA-E517-4ED5-807F-47EAE3F3EDD4}"/>
              </a:ext>
            </a:extLst>
          </p:cNvPr>
          <p:cNvSpPr/>
          <p:nvPr/>
        </p:nvSpPr>
        <p:spPr>
          <a:xfrm>
            <a:off x="3301998" y="3888594"/>
            <a:ext cx="728133" cy="187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052122A-7E4A-47CF-A107-DCB22280628F}"/>
              </a:ext>
            </a:extLst>
          </p:cNvPr>
          <p:cNvSpPr/>
          <p:nvPr/>
        </p:nvSpPr>
        <p:spPr>
          <a:xfrm>
            <a:off x="3346282" y="4196411"/>
            <a:ext cx="1598251" cy="187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57FA995-1E5A-4A77-A096-4258BA5AB951}"/>
              </a:ext>
            </a:extLst>
          </p:cNvPr>
          <p:cNvSpPr/>
          <p:nvPr/>
        </p:nvSpPr>
        <p:spPr>
          <a:xfrm>
            <a:off x="3346282" y="4498545"/>
            <a:ext cx="2794000" cy="224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연결선: 꺾임 3">
            <a:extLst>
              <a:ext uri="{FF2B5EF4-FFF2-40B4-BE49-F238E27FC236}">
                <a16:creationId xmlns:a16="http://schemas.microsoft.com/office/drawing/2014/main" id="{021FAA2A-689A-868B-F7F3-A4659F96FDDB}"/>
              </a:ext>
            </a:extLst>
          </p:cNvPr>
          <p:cNvCxnSpPr>
            <a:cxnSpLocks/>
          </p:cNvCxnSpPr>
          <p:nvPr/>
        </p:nvCxnSpPr>
        <p:spPr>
          <a:xfrm flipV="1">
            <a:off x="4275909" y="3448128"/>
            <a:ext cx="2633803" cy="2231994"/>
          </a:xfrm>
          <a:prstGeom prst="bentConnector3">
            <a:avLst>
              <a:gd name="adj1" fmla="val -2242"/>
            </a:avLst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150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04AA18C-77E9-492E-A817-B0B030760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56" y="1294319"/>
            <a:ext cx="4045516" cy="5313962"/>
          </a:xfrm>
          <a:prstGeom prst="rect">
            <a:avLst/>
          </a:prstGeom>
        </p:spPr>
      </p:pic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2590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2.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기업 신규 등록하기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4080987" cy="316380"/>
            <a:chOff x="660320" y="1079727"/>
            <a:chExt cx="61214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0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6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7" y="1143608"/>
              <a:ext cx="5499963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 신규 등록하기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 정보 입력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3" name="TextBox 35">
            <a:extLst>
              <a:ext uri="{FF2B5EF4-FFF2-40B4-BE49-F238E27FC236}">
                <a16:creationId xmlns:a16="http://schemas.microsoft.com/office/drawing/2014/main" id="{E083A9FA-522C-4B03-9758-0369227F19C2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D548E4E-1878-48C1-889A-D406069DA1A9}"/>
              </a:ext>
            </a:extLst>
          </p:cNvPr>
          <p:cNvSpPr/>
          <p:nvPr/>
        </p:nvSpPr>
        <p:spPr>
          <a:xfrm>
            <a:off x="972158" y="5126972"/>
            <a:ext cx="4032401" cy="9162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0A1AD6-C32A-430B-A8C4-6CA6255A1044}"/>
              </a:ext>
            </a:extLst>
          </p:cNvPr>
          <p:cNvSpPr txBox="1"/>
          <p:nvPr/>
        </p:nvSpPr>
        <p:spPr>
          <a:xfrm>
            <a:off x="4881526" y="4244272"/>
            <a:ext cx="4611833" cy="1177245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⑩ 기업정보관리자 로그인 비밀번호 설정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 -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기업정보관리자란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 정보 수정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’, 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 전체 신청 내역 조회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/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관리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’, 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소속 직원 관리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권한을 가진 마스터 이용자를 뜻하며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, ‘</a:t>
            </a:r>
            <a:r>
              <a:rPr lang="en-US" altLang="ko-KR" sz="1200" dirty="0" err="1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myKOTRA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&gt;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기업정보 관리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&gt;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기업정보관리자 로그인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을 통해 접속 가능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6040F77-4059-40AA-9910-30F08AD73D16}"/>
              </a:ext>
            </a:extLst>
          </p:cNvPr>
          <p:cNvSpPr/>
          <p:nvPr/>
        </p:nvSpPr>
        <p:spPr>
          <a:xfrm>
            <a:off x="972159" y="6162954"/>
            <a:ext cx="1992925" cy="54494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E3D2ED-C8F8-4673-B06F-E78F8C5F9898}"/>
              </a:ext>
            </a:extLst>
          </p:cNvPr>
          <p:cNvSpPr txBox="1"/>
          <p:nvPr/>
        </p:nvSpPr>
        <p:spPr>
          <a:xfrm>
            <a:off x="5190636" y="5676156"/>
            <a:ext cx="4611833" cy="11436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Tip ‘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기업 연결 코드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’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란 사용자가 기업과 연결할 때 입력해야 하는 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6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자리 숫자 암호입니다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.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 초기 기업 연결코드는 사업자 등록번호 앞 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6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자리가 자동으로 설정되지만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 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hlinkClick r:id="rId4" action="ppaction://hlinksldjump"/>
              </a:rPr>
              <a:t>기업 정보 관리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에서 변경할 수 있습니다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.</a:t>
            </a:r>
            <a:endParaRPr lang="en-US" altLang="ko-KR" sz="1333" dirty="0">
              <a:latin typeface="코트라 고딕체" panose="02020603020101020101" pitchFamily="18" charset="-127"/>
              <a:ea typeface="코트라 고딕체" panose="02020603020101020101" pitchFamily="18" charset="-127"/>
              <a:cs typeface="코트라 고딕체" panose="02020603020101020101" pitchFamily="18" charset="-127"/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D5432ECD-38CC-4D76-9DFF-14D08A23FC05}"/>
              </a:ext>
            </a:extLst>
          </p:cNvPr>
          <p:cNvCxnSpPr>
            <a:cxnSpLocks/>
          </p:cNvCxnSpPr>
          <p:nvPr/>
        </p:nvCxnSpPr>
        <p:spPr>
          <a:xfrm>
            <a:off x="2967161" y="6435426"/>
            <a:ext cx="2223475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E610B59C-EF6D-45C8-9104-4E09D3174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085" y="1427715"/>
            <a:ext cx="4045515" cy="2432389"/>
          </a:xfrm>
          <a:prstGeom prst="rect">
            <a:avLst/>
          </a:prstGeom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1CFACEA7-B745-4D0E-89B7-E4BD165B9470}"/>
              </a:ext>
            </a:extLst>
          </p:cNvPr>
          <p:cNvSpPr/>
          <p:nvPr/>
        </p:nvSpPr>
        <p:spPr>
          <a:xfrm>
            <a:off x="8636001" y="3429001"/>
            <a:ext cx="812800" cy="34774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5665F-3B68-4C7A-882D-4E6450765F0C}"/>
              </a:ext>
            </a:extLst>
          </p:cNvPr>
          <p:cNvSpPr txBox="1"/>
          <p:nvPr/>
        </p:nvSpPr>
        <p:spPr>
          <a:xfrm>
            <a:off x="9336428" y="2329235"/>
            <a:ext cx="2742657" cy="1177245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⑪ 기업 정보 입력 후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완료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버튼 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 - 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 승인 요청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방식으로 기업을  등록하는 경우 담당자 검토로 인해 기업 정보 등록 완료까지 영업일 기준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1~2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일 소요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09F3A9E-A748-40CB-B76A-F26B4D14C508}"/>
              </a:ext>
            </a:extLst>
          </p:cNvPr>
          <p:cNvSpPr/>
          <p:nvPr/>
        </p:nvSpPr>
        <p:spPr>
          <a:xfrm>
            <a:off x="1137041" y="2853336"/>
            <a:ext cx="536852" cy="138610"/>
          </a:xfrm>
          <a:prstGeom prst="rect">
            <a:avLst/>
          </a:prstGeom>
          <a:solidFill>
            <a:srgbClr val="EFEFEF"/>
          </a:solidFill>
          <a:ln>
            <a:solidFill>
              <a:srgbClr val="EF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5A25225-9D7E-40AE-9E57-A2A1E8AE0DDC}"/>
              </a:ext>
            </a:extLst>
          </p:cNvPr>
          <p:cNvSpPr/>
          <p:nvPr/>
        </p:nvSpPr>
        <p:spPr>
          <a:xfrm>
            <a:off x="3230339" y="2846981"/>
            <a:ext cx="681187" cy="138610"/>
          </a:xfrm>
          <a:prstGeom prst="rect">
            <a:avLst/>
          </a:prstGeom>
          <a:solidFill>
            <a:srgbClr val="EFEFEF"/>
          </a:solidFill>
          <a:ln>
            <a:solidFill>
              <a:srgbClr val="EF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70D3494-F9BF-4E81-8A8F-5A2810D496DE}"/>
              </a:ext>
            </a:extLst>
          </p:cNvPr>
          <p:cNvSpPr/>
          <p:nvPr/>
        </p:nvSpPr>
        <p:spPr>
          <a:xfrm>
            <a:off x="1661974" y="3674659"/>
            <a:ext cx="681187" cy="138610"/>
          </a:xfrm>
          <a:prstGeom prst="rect">
            <a:avLst/>
          </a:prstGeom>
          <a:solidFill>
            <a:srgbClr val="EFEFEF"/>
          </a:solidFill>
          <a:ln>
            <a:solidFill>
              <a:srgbClr val="EF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276BBE4-B3A3-4FBC-866E-965687296387}"/>
              </a:ext>
            </a:extLst>
          </p:cNvPr>
          <p:cNvSpPr/>
          <p:nvPr/>
        </p:nvSpPr>
        <p:spPr>
          <a:xfrm>
            <a:off x="1132606" y="3729211"/>
            <a:ext cx="681187" cy="138610"/>
          </a:xfrm>
          <a:prstGeom prst="rect">
            <a:avLst/>
          </a:prstGeom>
          <a:solidFill>
            <a:srgbClr val="EFEFEF"/>
          </a:solidFill>
          <a:ln>
            <a:solidFill>
              <a:srgbClr val="EF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FEA6705-B41A-48CC-9D5A-58C9CE3A0473}"/>
              </a:ext>
            </a:extLst>
          </p:cNvPr>
          <p:cNvSpPr/>
          <p:nvPr/>
        </p:nvSpPr>
        <p:spPr>
          <a:xfrm>
            <a:off x="1132605" y="4832895"/>
            <a:ext cx="681187" cy="138610"/>
          </a:xfrm>
          <a:prstGeom prst="rect">
            <a:avLst/>
          </a:prstGeom>
          <a:solidFill>
            <a:srgbClr val="EFEFEF"/>
          </a:solidFill>
          <a:ln>
            <a:solidFill>
              <a:srgbClr val="EF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40893607-9847-4694-A3B6-8466D146DEDC}"/>
              </a:ext>
            </a:extLst>
          </p:cNvPr>
          <p:cNvSpPr/>
          <p:nvPr/>
        </p:nvSpPr>
        <p:spPr>
          <a:xfrm>
            <a:off x="1064873" y="6427642"/>
            <a:ext cx="681187" cy="138610"/>
          </a:xfrm>
          <a:prstGeom prst="rect">
            <a:avLst/>
          </a:prstGeom>
          <a:solidFill>
            <a:srgbClr val="EFEFEF"/>
          </a:solidFill>
          <a:ln>
            <a:solidFill>
              <a:srgbClr val="EF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0317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0551"/>
            <a:ext cx="12192000" cy="6978551"/>
            <a:chOff x="0" y="-47625"/>
            <a:chExt cx="4816593" cy="2756958"/>
          </a:xfrm>
          <a:solidFill>
            <a:srgbClr val="005DA4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ko-KR" altLang="en-US" sz="120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  <a:solidFill>
              <a:srgbClr val="DC6E53"/>
            </a:solidFill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60" name="TextBox 23">
            <a:extLst>
              <a:ext uri="{FF2B5EF4-FFF2-40B4-BE49-F238E27FC236}">
                <a16:creationId xmlns:a16="http://schemas.microsoft.com/office/drawing/2014/main" id="{687756A1-CD82-405B-89E9-20707D9C50ED}"/>
              </a:ext>
            </a:extLst>
          </p:cNvPr>
          <p:cNvSpPr txBox="1"/>
          <p:nvPr/>
        </p:nvSpPr>
        <p:spPr>
          <a:xfrm>
            <a:off x="1066799" y="3930650"/>
            <a:ext cx="5917868" cy="35073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  <a:defRPr/>
            </a:pPr>
            <a:r>
              <a:rPr lang="en-US" altLang="ko-KR" sz="3867" b="1" dirty="0">
                <a:solidFill>
                  <a:schemeClr val="lt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  <a:r>
              <a:rPr lang="en-US" altLang="ko-KR" sz="3867" b="1">
                <a:solidFill>
                  <a:schemeClr val="lt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  <a:r>
              <a:rPr lang="ko-KR" altLang="en-US" sz="3867" b="1" dirty="0">
                <a:solidFill>
                  <a:schemeClr val="lt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소속기업 연결</a:t>
            </a:r>
            <a:r>
              <a:rPr lang="en-US" altLang="ko-KR" sz="3867" b="1" dirty="0">
                <a:solidFill>
                  <a:schemeClr val="lt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/</a:t>
            </a:r>
            <a:r>
              <a:rPr lang="ko-KR" altLang="en-US" sz="3867" b="1" dirty="0">
                <a:solidFill>
                  <a:schemeClr val="lt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해제하기</a:t>
            </a:r>
            <a:endParaRPr lang="en-US" sz="3867" dirty="0">
              <a:solidFill>
                <a:schemeClr val="lt1"/>
              </a:solidFill>
              <a:latin typeface="코트라 고딕체"/>
              <a:ea typeface="코트라 고딕체"/>
              <a:cs typeface="코트라 고딕체"/>
              <a:sym typeface="윤고딕"/>
            </a:endParaRPr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A58C8098-8D8C-496B-84CB-2EEFB159F148}"/>
              </a:ext>
            </a:extLst>
          </p:cNvPr>
          <p:cNvSpPr/>
          <p:nvPr/>
        </p:nvSpPr>
        <p:spPr>
          <a:xfrm>
            <a:off x="-1028700" y="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04825" cap="sq">
            <a:solidFill>
              <a:schemeClr val="bg1"/>
            </a:solidFill>
            <a:prstDash val="solid"/>
            <a:miter/>
          </a:ln>
        </p:spPr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7C26B29-558A-489A-A7FA-B8D6719AE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416800" y="1143406"/>
            <a:ext cx="3048000" cy="3048000"/>
          </a:xfrm>
          <a:prstGeom prst="rect">
            <a:avLst/>
          </a:prstGeom>
        </p:spPr>
      </p:pic>
      <p:sp>
        <p:nvSpPr>
          <p:cNvPr id="13" name="TextBox 35">
            <a:extLst>
              <a:ext uri="{FF2B5EF4-FFF2-40B4-BE49-F238E27FC236}">
                <a16:creationId xmlns:a16="http://schemas.microsoft.com/office/drawing/2014/main" id="{1FFC0A34-C3C2-483C-B83E-E457B0022675}"/>
              </a:ext>
            </a:extLst>
          </p:cNvPr>
          <p:cNvSpPr txBox="1"/>
          <p:nvPr/>
        </p:nvSpPr>
        <p:spPr>
          <a:xfrm>
            <a:off x="8064833" y="6160125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cxnSp>
        <p:nvCxnSpPr>
          <p:cNvPr id="10" name="선 4">
            <a:extLst>
              <a:ext uri="{FF2B5EF4-FFF2-40B4-BE49-F238E27FC236}">
                <a16:creationId xmlns:a16="http://schemas.microsoft.com/office/drawing/2014/main" id="{1542C9A0-12F7-4C2C-A0E0-69C8C395677E}"/>
              </a:ext>
            </a:extLst>
          </p:cNvPr>
          <p:cNvCxnSpPr>
            <a:cxnSpLocks/>
          </p:cNvCxnSpPr>
          <p:nvPr/>
        </p:nvCxnSpPr>
        <p:spPr>
          <a:xfrm>
            <a:off x="965200" y="4394200"/>
            <a:ext cx="6324121" cy="0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009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2590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2.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기업 연결</a:t>
            </a:r>
            <a:r>
              <a:rPr lang="en-US" altLang="ko-KR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/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해제하기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4080987" cy="316380"/>
            <a:chOff x="660320" y="1079727"/>
            <a:chExt cx="61214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0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1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7" y="1143608"/>
              <a:ext cx="5499963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 연결하기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로그인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3" name="TextBox 35">
            <a:extLst>
              <a:ext uri="{FF2B5EF4-FFF2-40B4-BE49-F238E27FC236}">
                <a16:creationId xmlns:a16="http://schemas.microsoft.com/office/drawing/2014/main" id="{E083A9FA-522C-4B03-9758-0369227F19C2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2526495-B708-1496-AA5B-FF4B4E8DD1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13" b="22213"/>
          <a:stretch/>
        </p:blipFill>
        <p:spPr>
          <a:xfrm>
            <a:off x="72861" y="1255169"/>
            <a:ext cx="9642711" cy="4696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C746C69-E7EB-03BA-FD3A-3775F064DC6B}"/>
              </a:ext>
            </a:extLst>
          </p:cNvPr>
          <p:cNvSpPr/>
          <p:nvPr/>
        </p:nvSpPr>
        <p:spPr>
          <a:xfrm>
            <a:off x="7524695" y="1197732"/>
            <a:ext cx="406400" cy="254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8A3A4C0B-2A99-E5AD-BCAA-453606A32B97}"/>
              </a:ext>
            </a:extLst>
          </p:cNvPr>
          <p:cNvSpPr txBox="1"/>
          <p:nvPr/>
        </p:nvSpPr>
        <p:spPr>
          <a:xfrm>
            <a:off x="7931095" y="862619"/>
            <a:ext cx="1613009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① 무역투자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24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로그인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0FE125F-818B-10B9-4614-F279C0058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541" y="3460541"/>
            <a:ext cx="9545382" cy="3372321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316A0801-C459-8C1A-20E6-7D532D789A7B}"/>
              </a:ext>
            </a:extLst>
          </p:cNvPr>
          <p:cNvSpPr/>
          <p:nvPr/>
        </p:nvSpPr>
        <p:spPr>
          <a:xfrm>
            <a:off x="8739133" y="3476169"/>
            <a:ext cx="616845" cy="254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9444578-6051-194D-BE37-65067411446F}"/>
              </a:ext>
            </a:extLst>
          </p:cNvPr>
          <p:cNvSpPr/>
          <p:nvPr/>
        </p:nvSpPr>
        <p:spPr>
          <a:xfrm>
            <a:off x="7717329" y="3505870"/>
            <a:ext cx="347663" cy="170361"/>
          </a:xfrm>
          <a:prstGeom prst="rect">
            <a:avLst/>
          </a:prstGeom>
          <a:solidFill>
            <a:srgbClr val="B9DB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BDF77F9-9C61-0635-A558-F8C19279A603}"/>
              </a:ext>
            </a:extLst>
          </p:cNvPr>
          <p:cNvSpPr/>
          <p:nvPr/>
        </p:nvSpPr>
        <p:spPr>
          <a:xfrm>
            <a:off x="2379541" y="3460541"/>
            <a:ext cx="9545382" cy="337232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50C8A63F-5ED8-F2B0-F1BB-5971EFEB4BE6}"/>
              </a:ext>
            </a:extLst>
          </p:cNvPr>
          <p:cNvSpPr txBox="1"/>
          <p:nvPr/>
        </p:nvSpPr>
        <p:spPr>
          <a:xfrm>
            <a:off x="9613083" y="3159621"/>
            <a:ext cx="1613009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② </a:t>
            </a:r>
            <a:r>
              <a:rPr lang="en-US" altLang="ko-KR" sz="1200" dirty="0" err="1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myKOTRA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</p:spTree>
    <p:extLst>
      <p:ext uri="{BB962C8B-B14F-4D97-AF65-F5344CB8AC3E}">
        <p14:creationId xmlns:p14="http://schemas.microsoft.com/office/powerpoint/2010/main" val="45503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2"/>
          <p:cNvSpPr/>
          <p:nvPr/>
        </p:nvSpPr>
        <p:spPr>
          <a:xfrm>
            <a:off x="989647" y="1987550"/>
            <a:ext cx="10373818" cy="0"/>
          </a:xfrm>
          <a:prstGeom prst="line">
            <a:avLst/>
          </a:prstGeom>
          <a:ln w="9525" cap="flat">
            <a:solidFill>
              <a:srgbClr val="777A76">
                <a:alpha val="73720"/>
              </a:srgbClr>
            </a:solidFill>
            <a:prstDash val="lgDash"/>
            <a:headEnd w="sm" len="sm"/>
            <a:tailEnd w="sm" len="sm"/>
          </a:ln>
        </p:spPr>
      </p:sp>
      <p:sp>
        <p:nvSpPr>
          <p:cNvPr id="13" name="TextBox 13"/>
          <p:cNvSpPr txBox="1"/>
          <p:nvPr/>
        </p:nvSpPr>
        <p:spPr>
          <a:xfrm>
            <a:off x="991077" y="939800"/>
            <a:ext cx="1585395" cy="80098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6722"/>
              </a:lnSpc>
              <a:defRPr/>
            </a:pPr>
            <a:r>
              <a:rPr lang="en-US" sz="4801" b="1" spc="-623">
                <a:solidFill>
                  <a:srgbClr val="000000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목차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2258" y="5000741"/>
            <a:ext cx="953157" cy="26930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2088"/>
              </a:lnSpc>
              <a:spcBef>
                <a:spcPct val="0"/>
              </a:spcBef>
              <a:defRPr/>
            </a:pPr>
            <a:r>
              <a:rPr lang="ko-KR" altLang="en-US" sz="1491" b="1" spc="-53" dirty="0">
                <a:solidFill>
                  <a:srgbClr val="FFFFFF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Gothic A1 Bold"/>
              </a:rPr>
              <a:t>상세 매뉴얼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03785" y="4495800"/>
            <a:ext cx="720911" cy="28212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>
              <a:lnSpc>
                <a:spcPts val="2238"/>
              </a:lnSpc>
              <a:spcBef>
                <a:spcPct val="0"/>
              </a:spcBef>
              <a:defRPr/>
            </a:pPr>
            <a:r>
              <a:rPr lang="en-US" sz="1599" b="1" dirty="0">
                <a:solidFill>
                  <a:srgbClr val="FFFFFF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Gothic A1 Medium"/>
              </a:rPr>
              <a:t>Part 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569200" y="1654427"/>
            <a:ext cx="3183136" cy="24019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r">
              <a:lnSpc>
                <a:spcPts val="2028"/>
              </a:lnSpc>
              <a:spcBef>
                <a:spcPct val="0"/>
              </a:spcBef>
              <a:defRPr/>
            </a:pPr>
            <a:r>
              <a:rPr lang="ko-KR" altLang="en-US" sz="1467" b="1" spc="-63" dirty="0">
                <a:solidFill>
                  <a:srgbClr val="FFFFFF"/>
                </a:solidFill>
                <a:latin typeface="Gothic A1 Bold"/>
                <a:ea typeface="Gothic A1 Bold"/>
                <a:cs typeface="Gothic A1 Bold"/>
                <a:sym typeface="Gothic A1 Bold"/>
              </a:rPr>
              <a:t>무역투자</a:t>
            </a:r>
            <a:r>
              <a:rPr lang="en-US" altLang="ko-KR" sz="1467" b="1" spc="-63" dirty="0">
                <a:solidFill>
                  <a:srgbClr val="FFFFFF"/>
                </a:solidFill>
                <a:latin typeface="Gothic A1 Bold"/>
                <a:ea typeface="Gothic A1 Bold"/>
                <a:cs typeface="Gothic A1 Bold"/>
                <a:sym typeface="Gothic A1 Bold"/>
              </a:rPr>
              <a:t>24</a:t>
            </a:r>
            <a:endParaRPr lang="ko-KR" altLang="en-US" sz="1467" b="1" spc="-63" dirty="0">
              <a:solidFill>
                <a:srgbClr val="FFFFFF"/>
              </a:solidFill>
              <a:latin typeface="Gothic A1 Bold"/>
              <a:ea typeface="Gothic A1 Bold"/>
              <a:cs typeface="Gothic A1 Bold"/>
              <a:sym typeface="Gothic A1 Bold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EC97C94-1501-4480-87B5-7AA4F5223B8E}"/>
              </a:ext>
            </a:extLst>
          </p:cNvPr>
          <p:cNvSpPr/>
          <p:nvPr/>
        </p:nvSpPr>
        <p:spPr>
          <a:xfrm>
            <a:off x="989647" y="2108200"/>
            <a:ext cx="6096000" cy="47416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5334"/>
              </a:lnSpc>
              <a:defRPr/>
            </a:pPr>
            <a:r>
              <a:rPr lang="en-US" altLang="ko-KR" sz="1600" b="1" dirty="0">
                <a:solidFill>
                  <a:srgbClr val="000000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Gothic A1 Semi-Bold"/>
              </a:rPr>
              <a:t>1. </a:t>
            </a:r>
            <a:r>
              <a:rPr lang="ko-KR" altLang="en-US" sz="1600" b="1" dirty="0">
                <a:solidFill>
                  <a:srgbClr val="000000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Gothic A1 Semi-Bold"/>
                <a:hlinkClick r:id="rId2" action="ppaction://hlinksldjump"/>
              </a:rPr>
              <a:t>무역투자</a:t>
            </a:r>
            <a:r>
              <a:rPr lang="en-US" altLang="ko-KR" sz="1600" b="1" dirty="0">
                <a:solidFill>
                  <a:srgbClr val="000000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Gothic A1 Semi-Bold"/>
                <a:hlinkClick r:id="rId2" action="ppaction://hlinksldjump"/>
              </a:rPr>
              <a:t>24 </a:t>
            </a:r>
            <a:r>
              <a:rPr lang="ko-KR" altLang="en-US" sz="1600" b="1" dirty="0">
                <a:solidFill>
                  <a:srgbClr val="000000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Gothic A1 Semi-Bold"/>
                <a:hlinkClick r:id="rId2" action="ppaction://hlinksldjump"/>
              </a:rPr>
              <a:t>가입하기  </a:t>
            </a:r>
            <a:endParaRPr lang="ko-KR" altLang="en-US" sz="1600" b="1" dirty="0">
              <a:solidFill>
                <a:srgbClr val="000000"/>
              </a:solidFill>
              <a:latin typeface="코트라 볼드체" panose="02020603020101020101" pitchFamily="18" charset="-127"/>
              <a:ea typeface="코트라 볼드체" panose="02020603020101020101" pitchFamily="18" charset="-127"/>
              <a:cs typeface="코트라 볼드체" panose="02020603020101020101" pitchFamily="18" charset="-127"/>
              <a:sym typeface="Gothic A1 Semi-Bold"/>
            </a:endParaRPr>
          </a:p>
          <a:p>
            <a:pPr>
              <a:lnSpc>
                <a:spcPts val="5334"/>
              </a:lnSpc>
              <a:defRPr/>
            </a:pPr>
            <a:r>
              <a:rPr lang="en-US" altLang="ko-KR" sz="1600" b="1" dirty="0">
                <a:solidFill>
                  <a:srgbClr val="000000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Gothic A1 Semi-Bold"/>
              </a:rPr>
              <a:t>2. </a:t>
            </a:r>
            <a:r>
              <a:rPr lang="ko-KR" altLang="en-US" sz="1600" b="1" dirty="0">
                <a:solidFill>
                  <a:srgbClr val="000000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Gothic A1 Semi-Bold"/>
                <a:hlinkClick r:id="rId3" action="ppaction://hlinksldjump"/>
              </a:rPr>
              <a:t>기업 신규 등록하기</a:t>
            </a:r>
            <a:endParaRPr lang="ko-KR" altLang="en-US" sz="1600" b="1" dirty="0">
              <a:solidFill>
                <a:srgbClr val="000000"/>
              </a:solidFill>
              <a:latin typeface="코트라 볼드체" panose="02020603020101020101" pitchFamily="18" charset="-127"/>
              <a:ea typeface="코트라 볼드체" panose="02020603020101020101" pitchFamily="18" charset="-127"/>
              <a:cs typeface="코트라 볼드체" panose="02020603020101020101" pitchFamily="18" charset="-127"/>
              <a:sym typeface="Gothic A1 Semi-Bold"/>
            </a:endParaRPr>
          </a:p>
          <a:p>
            <a:pPr>
              <a:lnSpc>
                <a:spcPts val="5334"/>
              </a:lnSpc>
              <a:defRPr/>
            </a:pPr>
            <a:r>
              <a:rPr lang="en-US" altLang="ko-KR" sz="1600" b="1" dirty="0">
                <a:solidFill>
                  <a:srgbClr val="000000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Gothic A1 Semi-Bold"/>
              </a:rPr>
              <a:t>3. </a:t>
            </a:r>
            <a:r>
              <a:rPr lang="ko-KR" altLang="en-US" sz="1600" b="1" dirty="0">
                <a:solidFill>
                  <a:srgbClr val="000000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Gothic A1 Semi-Bold"/>
                <a:hlinkClick r:id="rId4" action="ppaction://hlinksldjump"/>
              </a:rPr>
              <a:t>기업 연결</a:t>
            </a:r>
            <a:r>
              <a:rPr lang="en-US" altLang="ko-KR" sz="1600" b="1" dirty="0">
                <a:solidFill>
                  <a:srgbClr val="000000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Gothic A1 Semi-Bold"/>
                <a:hlinkClick r:id="rId4" action="ppaction://hlinksldjump"/>
              </a:rPr>
              <a:t>/</a:t>
            </a:r>
            <a:r>
              <a:rPr lang="ko-KR" altLang="en-US" sz="1600" b="1" dirty="0">
                <a:solidFill>
                  <a:srgbClr val="000000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Gothic A1 Semi-Bold"/>
                <a:hlinkClick r:id="rId4" action="ppaction://hlinksldjump"/>
              </a:rPr>
              <a:t>해제하기</a:t>
            </a:r>
            <a:endParaRPr lang="ko-KR" altLang="en-US" sz="1600" b="1" dirty="0">
              <a:solidFill>
                <a:srgbClr val="000000"/>
              </a:solidFill>
              <a:latin typeface="코트라 볼드체" panose="02020603020101020101" pitchFamily="18" charset="-127"/>
              <a:ea typeface="코트라 볼드체" panose="02020603020101020101" pitchFamily="18" charset="-127"/>
              <a:cs typeface="코트라 볼드체" panose="02020603020101020101" pitchFamily="18" charset="-127"/>
              <a:sym typeface="Gothic A1 Semi-Bold"/>
            </a:endParaRPr>
          </a:p>
          <a:p>
            <a:pPr>
              <a:lnSpc>
                <a:spcPts val="5334"/>
              </a:lnSpc>
              <a:defRPr/>
            </a:pPr>
            <a:r>
              <a:rPr lang="en-US" altLang="ko-KR" sz="1600" b="1" dirty="0">
                <a:solidFill>
                  <a:srgbClr val="000000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Gothic A1 Semi-Bold"/>
              </a:rPr>
              <a:t>4. </a:t>
            </a:r>
            <a:r>
              <a:rPr lang="ko-KR" altLang="en-US" sz="1600" b="1" dirty="0">
                <a:solidFill>
                  <a:srgbClr val="000000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Gothic A1 Semi-Bold"/>
                <a:hlinkClick r:id="rId5" action="ppaction://hlinksldjump"/>
              </a:rPr>
              <a:t>개인정보 수정하기</a:t>
            </a:r>
            <a:endParaRPr lang="en-US" altLang="ko-KR" sz="1600" b="1" dirty="0">
              <a:solidFill>
                <a:srgbClr val="000000"/>
              </a:solidFill>
              <a:latin typeface="코트라 볼드체" panose="02020603020101020101" pitchFamily="18" charset="-127"/>
              <a:ea typeface="코트라 볼드체" panose="02020603020101020101" pitchFamily="18" charset="-127"/>
              <a:cs typeface="코트라 볼드체" panose="02020603020101020101" pitchFamily="18" charset="-127"/>
              <a:sym typeface="Gothic A1 Semi-Bold"/>
            </a:endParaRPr>
          </a:p>
          <a:p>
            <a:pPr>
              <a:lnSpc>
                <a:spcPts val="5334"/>
              </a:lnSpc>
              <a:defRPr/>
            </a:pPr>
            <a:r>
              <a:rPr lang="en-US" altLang="ko-KR" sz="1600" b="1" dirty="0">
                <a:solidFill>
                  <a:srgbClr val="000000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Gothic A1 Semi-Bold"/>
              </a:rPr>
              <a:t>5. </a:t>
            </a:r>
            <a:r>
              <a:rPr lang="ko-KR" altLang="en-US" sz="1600" b="1" dirty="0">
                <a:solidFill>
                  <a:srgbClr val="000000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Gothic A1 Semi-Bold"/>
                <a:hlinkClick r:id="rId6" action="ppaction://hlinksldjump"/>
              </a:rPr>
              <a:t>기업정보 수정하기</a:t>
            </a:r>
            <a:endParaRPr lang="en-US" altLang="ko-KR" sz="1600" b="1" dirty="0">
              <a:solidFill>
                <a:srgbClr val="000000"/>
              </a:solidFill>
              <a:latin typeface="코트라 볼드체" panose="02020603020101020101" pitchFamily="18" charset="-127"/>
              <a:ea typeface="코트라 볼드체" panose="02020603020101020101" pitchFamily="18" charset="-127"/>
              <a:cs typeface="코트라 볼드체" panose="02020603020101020101" pitchFamily="18" charset="-127"/>
              <a:sym typeface="Gothic A1 Semi-Bold"/>
            </a:endParaRPr>
          </a:p>
          <a:p>
            <a:pPr>
              <a:lnSpc>
                <a:spcPts val="5334"/>
              </a:lnSpc>
              <a:defRPr/>
            </a:pPr>
            <a:endParaRPr lang="ko-KR" altLang="en-US" sz="1600" b="1" dirty="0">
              <a:solidFill>
                <a:srgbClr val="000000"/>
              </a:solidFill>
              <a:latin typeface="코트라 볼드체" panose="02020603020101020101" pitchFamily="18" charset="-127"/>
              <a:ea typeface="코트라 볼드체" panose="02020603020101020101" pitchFamily="18" charset="-127"/>
              <a:cs typeface="코트라 볼드체" panose="02020603020101020101" pitchFamily="18" charset="-127"/>
              <a:sym typeface="Gothic A1 Semi-Bold"/>
            </a:endParaRPr>
          </a:p>
          <a:p>
            <a:pPr>
              <a:lnSpc>
                <a:spcPts val="5334"/>
              </a:lnSpc>
              <a:defRPr/>
            </a:pPr>
            <a:endParaRPr lang="ko-KR" altLang="en-US" sz="1600" b="1" dirty="0">
              <a:solidFill>
                <a:srgbClr val="000000"/>
              </a:solidFill>
              <a:latin typeface="코트라 볼드체" panose="02020603020101020101" pitchFamily="18" charset="-127"/>
              <a:ea typeface="코트라 볼드체" panose="02020603020101020101" pitchFamily="18" charset="-127"/>
              <a:cs typeface="코트라 볼드체" panose="02020603020101020101" pitchFamily="18" charset="-127"/>
              <a:sym typeface="Gothic A1 Semi-Bold"/>
            </a:endParaRPr>
          </a:p>
        </p:txBody>
      </p:sp>
      <p:sp>
        <p:nvSpPr>
          <p:cNvPr id="57" name="가로 글상자 39">
            <a:extLst>
              <a:ext uri="{FF2B5EF4-FFF2-40B4-BE49-F238E27FC236}">
                <a16:creationId xmlns:a16="http://schemas.microsoft.com/office/drawing/2014/main" id="{72FE4A93-4595-4812-BA76-210AD7BE02F1}"/>
              </a:ext>
            </a:extLst>
          </p:cNvPr>
          <p:cNvSpPr txBox="1"/>
          <p:nvPr/>
        </p:nvSpPr>
        <p:spPr>
          <a:xfrm>
            <a:off x="2438400" y="1384890"/>
            <a:ext cx="21033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200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*</a:t>
            </a:r>
            <a:r>
              <a:rPr lang="ko-KR" altLang="en-US" sz="1200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링크 클릭 시 상세 매뉴얼 이동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60B0541C-3F97-4DB7-B1C4-614C14776FD2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538399D3-86C5-479C-AF88-7C594DB1F474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C0D32BA9-17A7-4E8F-9F79-B48E87E94793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15" name="TextBox 35">
            <a:extLst>
              <a:ext uri="{FF2B5EF4-FFF2-40B4-BE49-F238E27FC236}">
                <a16:creationId xmlns:a16="http://schemas.microsoft.com/office/drawing/2014/main" id="{BBE8DD8E-1427-484A-9F83-E6E745FBFD5F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2590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2.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기업 연결</a:t>
            </a:r>
            <a:r>
              <a:rPr lang="en-US" altLang="ko-KR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/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해제하기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4080987" cy="316380"/>
            <a:chOff x="660320" y="1079727"/>
            <a:chExt cx="61214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0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2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7" y="1143608"/>
              <a:ext cx="5499963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 연결하기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en-US" altLang="ko-KR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MY KOTRA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3" name="TextBox 35">
            <a:extLst>
              <a:ext uri="{FF2B5EF4-FFF2-40B4-BE49-F238E27FC236}">
                <a16:creationId xmlns:a16="http://schemas.microsoft.com/office/drawing/2014/main" id="{E083A9FA-522C-4B03-9758-0369227F19C2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4FE09B76-4294-4F84-9148-7DE74FA00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5" y="1587733"/>
            <a:ext cx="7338460" cy="3682534"/>
          </a:xfrm>
          <a:prstGeom prst="rect">
            <a:avLst/>
          </a:prstGeom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10B1D137-39F5-4476-B360-5EA0605A41F8}"/>
              </a:ext>
            </a:extLst>
          </p:cNvPr>
          <p:cNvSpPr/>
          <p:nvPr/>
        </p:nvSpPr>
        <p:spPr>
          <a:xfrm>
            <a:off x="473796" y="3692491"/>
            <a:ext cx="1206155" cy="32776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39" name="TextBox 29">
            <a:extLst>
              <a:ext uri="{FF2B5EF4-FFF2-40B4-BE49-F238E27FC236}">
                <a16:creationId xmlns:a16="http://schemas.microsoft.com/office/drawing/2014/main" id="{6E5EBC5A-544A-46A7-8FD3-ACDF3BEAE64E}"/>
              </a:ext>
            </a:extLst>
          </p:cNvPr>
          <p:cNvSpPr txBox="1"/>
          <p:nvPr/>
        </p:nvSpPr>
        <p:spPr>
          <a:xfrm>
            <a:off x="1076873" y="3315742"/>
            <a:ext cx="2150953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③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소속기업 연결 및 해제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D751A731-E4CE-45AB-BD62-6195D4527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888" y="3725443"/>
            <a:ext cx="5892800" cy="289913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C5148F-D064-44D3-B8CC-FE26DF4AD1F4}"/>
              </a:ext>
            </a:extLst>
          </p:cNvPr>
          <p:cNvSpPr txBox="1"/>
          <p:nvPr/>
        </p:nvSpPr>
        <p:spPr>
          <a:xfrm>
            <a:off x="9214875" y="5840037"/>
            <a:ext cx="1636464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④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소속기업 연결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612F24A4-7C91-4613-955A-38A66DC5DC34}"/>
              </a:ext>
            </a:extLst>
          </p:cNvPr>
          <p:cNvSpPr/>
          <p:nvPr/>
        </p:nvSpPr>
        <p:spPr>
          <a:xfrm>
            <a:off x="1656015" y="2822242"/>
            <a:ext cx="642554" cy="187278"/>
          </a:xfrm>
          <a:prstGeom prst="rect">
            <a:avLst/>
          </a:prstGeom>
          <a:solidFill>
            <a:srgbClr val="D7E9E8"/>
          </a:solidFill>
          <a:ln>
            <a:solidFill>
              <a:srgbClr val="D7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EA00B8FC-9810-4DDE-8296-4DAE72A71658}"/>
              </a:ext>
            </a:extLst>
          </p:cNvPr>
          <p:cNvSpPr/>
          <p:nvPr/>
        </p:nvSpPr>
        <p:spPr>
          <a:xfrm>
            <a:off x="3707778" y="1622172"/>
            <a:ext cx="642554" cy="187278"/>
          </a:xfrm>
          <a:prstGeom prst="rect">
            <a:avLst/>
          </a:prstGeom>
          <a:solidFill>
            <a:srgbClr val="005DA4"/>
          </a:solidFill>
          <a:ln>
            <a:solidFill>
              <a:srgbClr val="005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9EF5F380-CEC8-444C-9CE3-BB7B9481FDC4}"/>
              </a:ext>
            </a:extLst>
          </p:cNvPr>
          <p:cNvSpPr/>
          <p:nvPr/>
        </p:nvSpPr>
        <p:spPr>
          <a:xfrm>
            <a:off x="8636000" y="6352067"/>
            <a:ext cx="778933" cy="34624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cxnSp>
        <p:nvCxnSpPr>
          <p:cNvPr id="3" name="연결선: 꺾임 2">
            <a:extLst>
              <a:ext uri="{FF2B5EF4-FFF2-40B4-BE49-F238E27FC236}">
                <a16:creationId xmlns:a16="http://schemas.microsoft.com/office/drawing/2014/main" id="{7B7440DB-A31A-066D-D719-0513E311DF5A}"/>
              </a:ext>
            </a:extLst>
          </p:cNvPr>
          <p:cNvCxnSpPr>
            <a:cxnSpLocks/>
          </p:cNvCxnSpPr>
          <p:nvPr/>
        </p:nvCxnSpPr>
        <p:spPr>
          <a:xfrm>
            <a:off x="1702336" y="3892470"/>
            <a:ext cx="4151552" cy="115608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695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6963756-7CB9-41E5-B262-9050292B3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-2941"/>
          <a:stretch/>
        </p:blipFill>
        <p:spPr>
          <a:xfrm>
            <a:off x="6604481" y="797792"/>
            <a:ext cx="3556000" cy="571876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8B9EE2A-AD23-45BD-8826-126B535FB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55" y="1801927"/>
            <a:ext cx="4959288" cy="2565461"/>
          </a:xfrm>
          <a:prstGeom prst="rect">
            <a:avLst/>
          </a:prstGeom>
        </p:spPr>
      </p:pic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2590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2.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기업 연결</a:t>
            </a:r>
            <a:r>
              <a:rPr lang="en-US" altLang="ko-KR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/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해제하기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4080987" cy="316380"/>
            <a:chOff x="660320" y="1079727"/>
            <a:chExt cx="61214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0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3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7" y="1143608"/>
              <a:ext cx="5499963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 연결하기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 검색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3" name="TextBox 35">
            <a:extLst>
              <a:ext uri="{FF2B5EF4-FFF2-40B4-BE49-F238E27FC236}">
                <a16:creationId xmlns:a16="http://schemas.microsoft.com/office/drawing/2014/main" id="{E083A9FA-522C-4B03-9758-0369227F19C2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903092A-3F79-47CF-9980-D41A18F601A7}"/>
              </a:ext>
            </a:extLst>
          </p:cNvPr>
          <p:cNvSpPr/>
          <p:nvPr/>
        </p:nvSpPr>
        <p:spPr>
          <a:xfrm>
            <a:off x="1168399" y="2484333"/>
            <a:ext cx="3698875" cy="34624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704ABE24-A645-4C01-9EF8-40BCFE3331A9}"/>
              </a:ext>
            </a:extLst>
          </p:cNvPr>
          <p:cNvSpPr txBox="1"/>
          <p:nvPr/>
        </p:nvSpPr>
        <p:spPr>
          <a:xfrm>
            <a:off x="2438081" y="2059960"/>
            <a:ext cx="3556000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⑤ 사업자등록번호 입력하여 연결하고자 하는 기업 검색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64EC9AB-AF2B-4D8B-9814-17EE6101558D}"/>
              </a:ext>
            </a:extLst>
          </p:cNvPr>
          <p:cNvSpPr/>
          <p:nvPr/>
        </p:nvSpPr>
        <p:spPr>
          <a:xfrm>
            <a:off x="6773700" y="4556449"/>
            <a:ext cx="3302000" cy="355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A7BD22-65E5-46E2-AB63-6D609202116B}"/>
              </a:ext>
            </a:extLst>
          </p:cNvPr>
          <p:cNvSpPr txBox="1"/>
          <p:nvPr/>
        </p:nvSpPr>
        <p:spPr>
          <a:xfrm>
            <a:off x="10314384" y="4449689"/>
            <a:ext cx="1598074" cy="55976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⑥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부서명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’, 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직위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입력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8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(</a:t>
            </a:r>
            <a:r>
              <a:rPr lang="ko-KR" altLang="en-US" sz="8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필수 </a:t>
            </a:r>
            <a:r>
              <a:rPr lang="en-US" altLang="ko-KR" sz="8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X)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428595B-352B-46D7-96F8-1E729F01F791}"/>
              </a:ext>
            </a:extLst>
          </p:cNvPr>
          <p:cNvSpPr/>
          <p:nvPr/>
        </p:nvSpPr>
        <p:spPr>
          <a:xfrm>
            <a:off x="6773700" y="5256295"/>
            <a:ext cx="3302000" cy="355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7A9F38-64E7-4E81-9E43-1A74AA454F05}"/>
              </a:ext>
            </a:extLst>
          </p:cNvPr>
          <p:cNvSpPr txBox="1"/>
          <p:nvPr/>
        </p:nvSpPr>
        <p:spPr>
          <a:xfrm>
            <a:off x="1171899" y="4916946"/>
            <a:ext cx="5127382" cy="8769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Tip ‘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기업 연결 코드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’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란 사용자가 기업과 연결할 때 입력해야 하는 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6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자리 숫자 암호입니다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.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 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‘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기업 연결 코드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’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를 분실하신 경우 귀사의 기업 정보 관리자 또는 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KOTRA 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고객센터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(1600-7119)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로 문의 바랍니다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.</a:t>
            </a:r>
            <a:endParaRPr lang="en-US" altLang="ko-KR" sz="1333" dirty="0">
              <a:latin typeface="코트라 고딕체" panose="02020603020101020101" pitchFamily="18" charset="-127"/>
              <a:ea typeface="코트라 고딕체" panose="02020603020101020101" pitchFamily="18" charset="-127"/>
              <a:cs typeface="코트라 고딕체" panose="02020603020101020101" pitchFamily="18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51A8BA0-4BEF-4399-AE57-9BBD92A4D334}"/>
              </a:ext>
            </a:extLst>
          </p:cNvPr>
          <p:cNvSpPr/>
          <p:nvPr/>
        </p:nvSpPr>
        <p:spPr>
          <a:xfrm>
            <a:off x="7828505" y="1978825"/>
            <a:ext cx="642554" cy="187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210D54C-FC21-4BD1-B3D9-57BB829E965A}"/>
              </a:ext>
            </a:extLst>
          </p:cNvPr>
          <p:cNvSpPr/>
          <p:nvPr/>
        </p:nvSpPr>
        <p:spPr>
          <a:xfrm>
            <a:off x="7686414" y="2913075"/>
            <a:ext cx="642554" cy="187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CB925CB-46E1-41D3-B779-0D0AE8984803}"/>
              </a:ext>
            </a:extLst>
          </p:cNvPr>
          <p:cNvSpPr/>
          <p:nvPr/>
        </p:nvSpPr>
        <p:spPr>
          <a:xfrm>
            <a:off x="7734358" y="3710997"/>
            <a:ext cx="642554" cy="187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F2EE5E9E-B279-446F-89FD-27F1C6984DE8}"/>
              </a:ext>
            </a:extLst>
          </p:cNvPr>
          <p:cNvSpPr/>
          <p:nvPr/>
        </p:nvSpPr>
        <p:spPr>
          <a:xfrm>
            <a:off x="7741576" y="4004340"/>
            <a:ext cx="642554" cy="148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B268DC6-E1BC-4268-AD7F-B99345B21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6337415"/>
            <a:ext cx="2941937" cy="431390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96495ACD-0A26-43C1-9C21-B25B918DC220}"/>
              </a:ext>
            </a:extLst>
          </p:cNvPr>
          <p:cNvSpPr/>
          <p:nvPr/>
        </p:nvSpPr>
        <p:spPr>
          <a:xfrm>
            <a:off x="6654800" y="787597"/>
            <a:ext cx="3556000" cy="598120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A3105C3-780B-4184-B64D-8C86BF76B346}"/>
              </a:ext>
            </a:extLst>
          </p:cNvPr>
          <p:cNvSpPr/>
          <p:nvPr/>
        </p:nvSpPr>
        <p:spPr>
          <a:xfrm>
            <a:off x="8376912" y="6426381"/>
            <a:ext cx="711200" cy="254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52E6F5-5301-452D-AFAD-A21F74A41EC0}"/>
              </a:ext>
            </a:extLst>
          </p:cNvPr>
          <p:cNvSpPr txBox="1"/>
          <p:nvPr/>
        </p:nvSpPr>
        <p:spPr>
          <a:xfrm>
            <a:off x="9227170" y="6355423"/>
            <a:ext cx="1189061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⑧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확인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A7FE456-E893-4702-B1F1-F374EE125F9F}"/>
              </a:ext>
            </a:extLst>
          </p:cNvPr>
          <p:cNvSpPr/>
          <p:nvPr/>
        </p:nvSpPr>
        <p:spPr>
          <a:xfrm>
            <a:off x="7734358" y="2358104"/>
            <a:ext cx="642554" cy="187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24D79103-A837-4BBD-A446-59EE60AFDDE3}"/>
              </a:ext>
            </a:extLst>
          </p:cNvPr>
          <p:cNvSpPr/>
          <p:nvPr/>
        </p:nvSpPr>
        <p:spPr>
          <a:xfrm>
            <a:off x="6858000" y="1374375"/>
            <a:ext cx="685800" cy="111525"/>
          </a:xfrm>
          <a:prstGeom prst="rect">
            <a:avLst/>
          </a:prstGeom>
          <a:solidFill>
            <a:srgbClr val="E8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연결선: 꺾임 3">
            <a:extLst>
              <a:ext uri="{FF2B5EF4-FFF2-40B4-BE49-F238E27FC236}">
                <a16:creationId xmlns:a16="http://schemas.microsoft.com/office/drawing/2014/main" id="{5788507C-FAC5-9E2C-56D2-D61470D7C365}"/>
              </a:ext>
            </a:extLst>
          </p:cNvPr>
          <p:cNvCxnSpPr>
            <a:cxnSpLocks/>
          </p:cNvCxnSpPr>
          <p:nvPr/>
        </p:nvCxnSpPr>
        <p:spPr>
          <a:xfrm>
            <a:off x="3838117" y="2840777"/>
            <a:ext cx="2816683" cy="617546"/>
          </a:xfrm>
          <a:prstGeom prst="bentConnector3">
            <a:avLst>
              <a:gd name="adj1" fmla="val 16300"/>
            </a:avLst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F89FCDE-419D-4B62-B24C-8EB6B807F2FC}"/>
              </a:ext>
            </a:extLst>
          </p:cNvPr>
          <p:cNvSpPr txBox="1"/>
          <p:nvPr/>
        </p:nvSpPr>
        <p:spPr>
          <a:xfrm>
            <a:off x="8814681" y="5700861"/>
            <a:ext cx="3302000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⑦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기업연결코드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입력 후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기업연결코드 확인＇ 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</p:spTree>
    <p:extLst>
      <p:ext uri="{BB962C8B-B14F-4D97-AF65-F5344CB8AC3E}">
        <p14:creationId xmlns:p14="http://schemas.microsoft.com/office/powerpoint/2010/main" val="1964082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2590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2.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기업 연결</a:t>
            </a:r>
            <a:r>
              <a:rPr lang="en-US" altLang="ko-KR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/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해제하기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4080987" cy="316380"/>
            <a:chOff x="660320" y="1079727"/>
            <a:chExt cx="61214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0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4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7" y="1143608"/>
              <a:ext cx="5499963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 해제하기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로그인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3" name="TextBox 35">
            <a:extLst>
              <a:ext uri="{FF2B5EF4-FFF2-40B4-BE49-F238E27FC236}">
                <a16:creationId xmlns:a16="http://schemas.microsoft.com/office/drawing/2014/main" id="{E083A9FA-522C-4B03-9758-0369227F19C2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EC9EBD1-741C-F57F-3644-4E55EA95BB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13" b="22213"/>
          <a:stretch/>
        </p:blipFill>
        <p:spPr>
          <a:xfrm>
            <a:off x="81570" y="1238787"/>
            <a:ext cx="9642711" cy="4696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A7BED3D-A1C1-2CF9-37A6-22DF375B5C5E}"/>
              </a:ext>
            </a:extLst>
          </p:cNvPr>
          <p:cNvSpPr/>
          <p:nvPr/>
        </p:nvSpPr>
        <p:spPr>
          <a:xfrm>
            <a:off x="7533404" y="1181350"/>
            <a:ext cx="406400" cy="254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1B617762-259D-CECA-074B-8289985578E7}"/>
              </a:ext>
            </a:extLst>
          </p:cNvPr>
          <p:cNvSpPr txBox="1"/>
          <p:nvPr/>
        </p:nvSpPr>
        <p:spPr>
          <a:xfrm>
            <a:off x="7939804" y="846237"/>
            <a:ext cx="1613009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① 무역투자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24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로그인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C9ABBCB-E677-137C-06F9-311A4E0A9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700" y="2525218"/>
            <a:ext cx="10494857" cy="4193749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95D03C9D-32F2-573C-1C83-4D13E31D365F}"/>
              </a:ext>
            </a:extLst>
          </p:cNvPr>
          <p:cNvSpPr/>
          <p:nvPr/>
        </p:nvSpPr>
        <p:spPr>
          <a:xfrm>
            <a:off x="8467932" y="2517819"/>
            <a:ext cx="616845" cy="254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2D8BB32-C324-F780-CADC-3354EE47CBCA}"/>
              </a:ext>
            </a:extLst>
          </p:cNvPr>
          <p:cNvSpPr/>
          <p:nvPr/>
        </p:nvSpPr>
        <p:spPr>
          <a:xfrm>
            <a:off x="6820550" y="2559638"/>
            <a:ext cx="347663" cy="170361"/>
          </a:xfrm>
          <a:prstGeom prst="rect">
            <a:avLst/>
          </a:prstGeom>
          <a:solidFill>
            <a:srgbClr val="B9DB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E165960-6723-9246-1332-61A1A2DD977C}"/>
              </a:ext>
            </a:extLst>
          </p:cNvPr>
          <p:cNvSpPr/>
          <p:nvPr/>
        </p:nvSpPr>
        <p:spPr>
          <a:xfrm>
            <a:off x="1458700" y="2512607"/>
            <a:ext cx="10494856" cy="43453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9EA6F509-CA0B-8B8D-AE69-59B21AE01BDC}"/>
              </a:ext>
            </a:extLst>
          </p:cNvPr>
          <p:cNvSpPr txBox="1"/>
          <p:nvPr/>
        </p:nvSpPr>
        <p:spPr>
          <a:xfrm>
            <a:off x="9086574" y="2213389"/>
            <a:ext cx="1613009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② </a:t>
            </a:r>
            <a:r>
              <a:rPr lang="en-US" altLang="ko-KR" sz="1200" dirty="0" err="1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myKOTRA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</p:spTree>
    <p:extLst>
      <p:ext uri="{BB962C8B-B14F-4D97-AF65-F5344CB8AC3E}">
        <p14:creationId xmlns:p14="http://schemas.microsoft.com/office/powerpoint/2010/main" val="393313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BB25883-77BB-4357-9927-47BAEC88D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10" y="1333669"/>
            <a:ext cx="8279217" cy="4783548"/>
          </a:xfrm>
          <a:prstGeom prst="rect">
            <a:avLst/>
          </a:prstGeom>
        </p:spPr>
      </p:pic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2590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2.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기업 연결</a:t>
            </a:r>
            <a:r>
              <a:rPr lang="en-US" altLang="ko-KR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/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해제하기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4080987" cy="316380"/>
            <a:chOff x="660320" y="1079727"/>
            <a:chExt cx="61214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0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5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7" y="1143608"/>
              <a:ext cx="5499963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 해제하기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en-US" altLang="ko-KR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MY KOTRA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3" name="TextBox 35">
            <a:extLst>
              <a:ext uri="{FF2B5EF4-FFF2-40B4-BE49-F238E27FC236}">
                <a16:creationId xmlns:a16="http://schemas.microsoft.com/office/drawing/2014/main" id="{E083A9FA-522C-4B03-9758-0369227F19C2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D2666CD-39FE-44AA-9FA4-36A0319B3231}"/>
              </a:ext>
            </a:extLst>
          </p:cNvPr>
          <p:cNvSpPr/>
          <p:nvPr/>
        </p:nvSpPr>
        <p:spPr>
          <a:xfrm>
            <a:off x="473795" y="4140660"/>
            <a:ext cx="1206155" cy="32776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55FBFED4-7CA4-4584-B0E7-D28005EA2BEA}"/>
              </a:ext>
            </a:extLst>
          </p:cNvPr>
          <p:cNvSpPr/>
          <p:nvPr/>
        </p:nvSpPr>
        <p:spPr>
          <a:xfrm>
            <a:off x="1812021" y="2694564"/>
            <a:ext cx="712103" cy="315362"/>
          </a:xfrm>
          <a:prstGeom prst="rect">
            <a:avLst/>
          </a:prstGeom>
          <a:solidFill>
            <a:srgbClr val="D7E9E8"/>
          </a:solidFill>
          <a:ln>
            <a:solidFill>
              <a:srgbClr val="D7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30570BCB-7EB7-4B96-B095-D888DDE8ADAC}"/>
              </a:ext>
            </a:extLst>
          </p:cNvPr>
          <p:cNvSpPr/>
          <p:nvPr/>
        </p:nvSpPr>
        <p:spPr>
          <a:xfrm>
            <a:off x="3795064" y="1377725"/>
            <a:ext cx="642554" cy="187278"/>
          </a:xfrm>
          <a:prstGeom prst="rect">
            <a:avLst/>
          </a:prstGeom>
          <a:solidFill>
            <a:srgbClr val="005DA4"/>
          </a:solidFill>
          <a:ln>
            <a:solidFill>
              <a:srgbClr val="005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28122F5-B88B-4BC8-9C64-B0C25FAF0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925" y="3157071"/>
            <a:ext cx="6415780" cy="334039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B22CA9C-2B2D-442E-B85E-13B2CC316D43}"/>
              </a:ext>
            </a:extLst>
          </p:cNvPr>
          <p:cNvSpPr txBox="1"/>
          <p:nvPr/>
        </p:nvSpPr>
        <p:spPr>
          <a:xfrm>
            <a:off x="9672075" y="5833289"/>
            <a:ext cx="1636464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④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소속기업 해제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B982948-DBC6-4162-8DEA-51DBE0BABC1D}"/>
              </a:ext>
            </a:extLst>
          </p:cNvPr>
          <p:cNvSpPr/>
          <p:nvPr/>
        </p:nvSpPr>
        <p:spPr>
          <a:xfrm>
            <a:off x="9214875" y="6179538"/>
            <a:ext cx="778933" cy="34624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1693A13-6F2F-4D82-B1A0-D5C374137188}"/>
              </a:ext>
            </a:extLst>
          </p:cNvPr>
          <p:cNvSpPr/>
          <p:nvPr/>
        </p:nvSpPr>
        <p:spPr>
          <a:xfrm>
            <a:off x="9976293" y="5128184"/>
            <a:ext cx="503774" cy="139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E404387-F142-44F2-8C12-93BD4C20E94D}"/>
              </a:ext>
            </a:extLst>
          </p:cNvPr>
          <p:cNvSpPr/>
          <p:nvPr/>
        </p:nvSpPr>
        <p:spPr>
          <a:xfrm>
            <a:off x="10758675" y="5135326"/>
            <a:ext cx="503774" cy="139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DEBE0CC-9F0F-4910-9684-CD3C5E5B2948}"/>
              </a:ext>
            </a:extLst>
          </p:cNvPr>
          <p:cNvSpPr/>
          <p:nvPr/>
        </p:nvSpPr>
        <p:spPr>
          <a:xfrm>
            <a:off x="6968523" y="5135326"/>
            <a:ext cx="642554" cy="187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연결선: 꺾임 2">
            <a:extLst>
              <a:ext uri="{FF2B5EF4-FFF2-40B4-BE49-F238E27FC236}">
                <a16:creationId xmlns:a16="http://schemas.microsoft.com/office/drawing/2014/main" id="{27927C84-66A0-0E15-886E-B60DAE716BB5}"/>
              </a:ext>
            </a:extLst>
          </p:cNvPr>
          <p:cNvCxnSpPr>
            <a:cxnSpLocks/>
          </p:cNvCxnSpPr>
          <p:nvPr/>
        </p:nvCxnSpPr>
        <p:spPr>
          <a:xfrm>
            <a:off x="1679950" y="4304543"/>
            <a:ext cx="3754823" cy="299532"/>
          </a:xfrm>
          <a:prstGeom prst="bentConnector3">
            <a:avLst>
              <a:gd name="adj1" fmla="val 54871"/>
            </a:avLst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9">
            <a:extLst>
              <a:ext uri="{FF2B5EF4-FFF2-40B4-BE49-F238E27FC236}">
                <a16:creationId xmlns:a16="http://schemas.microsoft.com/office/drawing/2014/main" id="{B580CC78-2E4A-41E4-BF38-E089D14E12EC}"/>
              </a:ext>
            </a:extLst>
          </p:cNvPr>
          <p:cNvSpPr txBox="1"/>
          <p:nvPr/>
        </p:nvSpPr>
        <p:spPr>
          <a:xfrm>
            <a:off x="1722774" y="4063087"/>
            <a:ext cx="2150953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③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소속기업 연결 및 해제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</p:spTree>
    <p:extLst>
      <p:ext uri="{BB962C8B-B14F-4D97-AF65-F5344CB8AC3E}">
        <p14:creationId xmlns:p14="http://schemas.microsoft.com/office/powerpoint/2010/main" val="3133300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0551"/>
            <a:ext cx="12192000" cy="6978551"/>
            <a:chOff x="0" y="-47625"/>
            <a:chExt cx="4816593" cy="2756958"/>
          </a:xfrm>
          <a:solidFill>
            <a:srgbClr val="DC6E53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ko-KR" altLang="en-US" sz="120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 dirty="0"/>
            </a:p>
          </p:txBody>
        </p:sp>
      </p:grpSp>
      <p:sp>
        <p:nvSpPr>
          <p:cNvPr id="60" name="TextBox 23">
            <a:extLst>
              <a:ext uri="{FF2B5EF4-FFF2-40B4-BE49-F238E27FC236}">
                <a16:creationId xmlns:a16="http://schemas.microsoft.com/office/drawing/2014/main" id="{687756A1-CD82-405B-89E9-20707D9C50ED}"/>
              </a:ext>
            </a:extLst>
          </p:cNvPr>
          <p:cNvSpPr txBox="1"/>
          <p:nvPr/>
        </p:nvSpPr>
        <p:spPr>
          <a:xfrm>
            <a:off x="1066799" y="3930650"/>
            <a:ext cx="5187085" cy="35073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  <a:defRPr/>
            </a:pPr>
            <a:r>
              <a:rPr lang="en-US" altLang="ko-KR" sz="3867" b="1" dirty="0">
                <a:solidFill>
                  <a:schemeClr val="lt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</a:t>
            </a:r>
            <a:r>
              <a:rPr lang="ko-KR" altLang="en-US" sz="3867" b="1" dirty="0">
                <a:solidFill>
                  <a:schemeClr val="lt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개인정보 수정하기</a:t>
            </a:r>
            <a:endParaRPr lang="en-US" sz="3867" dirty="0">
              <a:solidFill>
                <a:schemeClr val="lt1"/>
              </a:solidFill>
              <a:latin typeface="코트라 고딕체"/>
              <a:ea typeface="코트라 고딕체"/>
              <a:cs typeface="코트라 고딕체"/>
              <a:sym typeface="윤고딕"/>
            </a:endParaRPr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A58C8098-8D8C-496B-84CB-2EEFB159F148}"/>
              </a:ext>
            </a:extLst>
          </p:cNvPr>
          <p:cNvSpPr/>
          <p:nvPr/>
        </p:nvSpPr>
        <p:spPr>
          <a:xfrm>
            <a:off x="-1028700" y="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04825" cap="sq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FEC6D47E-D175-464D-A67E-3BB0B071F062}"/>
              </a:ext>
            </a:extLst>
          </p:cNvPr>
          <p:cNvSpPr txBox="1"/>
          <p:nvPr/>
        </p:nvSpPr>
        <p:spPr>
          <a:xfrm>
            <a:off x="8064833" y="6160125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8DA5468-9991-4F47-A651-DE4FDEBAA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518400" y="2057400"/>
            <a:ext cx="2946400" cy="2946400"/>
          </a:xfrm>
          <a:prstGeom prst="rect">
            <a:avLst/>
          </a:prstGeom>
        </p:spPr>
      </p:pic>
      <p:cxnSp>
        <p:nvCxnSpPr>
          <p:cNvPr id="10" name="선 4">
            <a:extLst>
              <a:ext uri="{FF2B5EF4-FFF2-40B4-BE49-F238E27FC236}">
                <a16:creationId xmlns:a16="http://schemas.microsoft.com/office/drawing/2014/main" id="{64082802-410F-45EE-90B1-0DC25D12C183}"/>
              </a:ext>
            </a:extLst>
          </p:cNvPr>
          <p:cNvCxnSpPr>
            <a:cxnSpLocks/>
          </p:cNvCxnSpPr>
          <p:nvPr/>
        </p:nvCxnSpPr>
        <p:spPr>
          <a:xfrm>
            <a:off x="965200" y="4394200"/>
            <a:ext cx="6324121" cy="0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198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5638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4.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개인정보 수정하기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4487387" cy="316380"/>
            <a:chOff x="660320" y="1079727"/>
            <a:chExt cx="67310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0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1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7" y="1143608"/>
              <a:ext cx="6109563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개인정보 수정하기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로그인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3" name="TextBox 35">
            <a:extLst>
              <a:ext uri="{FF2B5EF4-FFF2-40B4-BE49-F238E27FC236}">
                <a16:creationId xmlns:a16="http://schemas.microsoft.com/office/drawing/2014/main" id="{DF4BC066-85D8-41C2-80D4-09ABA60CD691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2BF7140-BAAA-1208-32F4-88127DACBA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13" b="22213"/>
          <a:stretch/>
        </p:blipFill>
        <p:spPr>
          <a:xfrm>
            <a:off x="72861" y="1255169"/>
            <a:ext cx="9642711" cy="4696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7E02B1F-6859-F28F-D1A8-C5E76C149111}"/>
              </a:ext>
            </a:extLst>
          </p:cNvPr>
          <p:cNvSpPr/>
          <p:nvPr/>
        </p:nvSpPr>
        <p:spPr>
          <a:xfrm>
            <a:off x="7524695" y="1197732"/>
            <a:ext cx="406400" cy="254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E5508FAB-4574-715A-80A8-837CEA6846F3}"/>
              </a:ext>
            </a:extLst>
          </p:cNvPr>
          <p:cNvSpPr txBox="1"/>
          <p:nvPr/>
        </p:nvSpPr>
        <p:spPr>
          <a:xfrm>
            <a:off x="7931095" y="862619"/>
            <a:ext cx="1613009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① 무역투자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24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로그인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9A10045-6A96-F429-EE11-131300951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541" y="3460541"/>
            <a:ext cx="9545382" cy="3372321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CCBF94B-656B-78E5-175A-481E133B2E6D}"/>
              </a:ext>
            </a:extLst>
          </p:cNvPr>
          <p:cNvSpPr/>
          <p:nvPr/>
        </p:nvSpPr>
        <p:spPr>
          <a:xfrm>
            <a:off x="8747841" y="3476169"/>
            <a:ext cx="616845" cy="254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1F46971-7763-7AEB-05D9-51BADD3A376B}"/>
              </a:ext>
            </a:extLst>
          </p:cNvPr>
          <p:cNvSpPr/>
          <p:nvPr/>
        </p:nvSpPr>
        <p:spPr>
          <a:xfrm>
            <a:off x="7717329" y="3505870"/>
            <a:ext cx="347663" cy="170361"/>
          </a:xfrm>
          <a:prstGeom prst="rect">
            <a:avLst/>
          </a:prstGeom>
          <a:solidFill>
            <a:srgbClr val="B9DB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8D55460-EF32-7263-8700-CB27304CF3C8}"/>
              </a:ext>
            </a:extLst>
          </p:cNvPr>
          <p:cNvSpPr/>
          <p:nvPr/>
        </p:nvSpPr>
        <p:spPr>
          <a:xfrm>
            <a:off x="2379540" y="3472344"/>
            <a:ext cx="9574015" cy="338565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32936176-5893-566C-C77A-0CEB09361D6C}"/>
              </a:ext>
            </a:extLst>
          </p:cNvPr>
          <p:cNvSpPr txBox="1"/>
          <p:nvPr/>
        </p:nvSpPr>
        <p:spPr>
          <a:xfrm>
            <a:off x="9613083" y="3159621"/>
            <a:ext cx="1613009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② </a:t>
            </a:r>
            <a:r>
              <a:rPr lang="en-US" altLang="ko-KR" sz="1200" dirty="0" err="1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myKOTRA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</p:spTree>
    <p:extLst>
      <p:ext uri="{BB962C8B-B14F-4D97-AF65-F5344CB8AC3E}">
        <p14:creationId xmlns:p14="http://schemas.microsoft.com/office/powerpoint/2010/main" val="3334396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10810A3-716B-47B0-AF12-0D20655C0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80" y="1375289"/>
            <a:ext cx="7483212" cy="4508941"/>
          </a:xfrm>
          <a:prstGeom prst="rect">
            <a:avLst/>
          </a:prstGeom>
        </p:spPr>
      </p:pic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5638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4.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개인정보 수정하기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4487387" cy="316380"/>
            <a:chOff x="660320" y="1079727"/>
            <a:chExt cx="67310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0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2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7" y="1143608"/>
              <a:ext cx="6109563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개인정보 수정하기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본인 인증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3" name="TextBox 35">
            <a:extLst>
              <a:ext uri="{FF2B5EF4-FFF2-40B4-BE49-F238E27FC236}">
                <a16:creationId xmlns:a16="http://schemas.microsoft.com/office/drawing/2014/main" id="{DF4BC066-85D8-41C2-80D4-09ABA60CD691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C387659-8D67-46C7-8169-C2CA350C47C0}"/>
              </a:ext>
            </a:extLst>
          </p:cNvPr>
          <p:cNvSpPr/>
          <p:nvPr/>
        </p:nvSpPr>
        <p:spPr>
          <a:xfrm>
            <a:off x="716438" y="4236537"/>
            <a:ext cx="901673" cy="3462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1B808E2-7854-49AD-9C1A-874824878A1C}"/>
              </a:ext>
            </a:extLst>
          </p:cNvPr>
          <p:cNvSpPr/>
          <p:nvPr/>
        </p:nvSpPr>
        <p:spPr>
          <a:xfrm>
            <a:off x="4016576" y="1383689"/>
            <a:ext cx="642554" cy="187278"/>
          </a:xfrm>
          <a:prstGeom prst="rect">
            <a:avLst/>
          </a:prstGeom>
          <a:solidFill>
            <a:srgbClr val="005DA4"/>
          </a:solidFill>
          <a:ln>
            <a:solidFill>
              <a:srgbClr val="005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2B21089-ED1C-49A4-B4D3-3739D6356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103" y="3130828"/>
            <a:ext cx="5505342" cy="3753935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5570A070-95B2-4640-A331-1A16C3E64787}"/>
              </a:ext>
            </a:extLst>
          </p:cNvPr>
          <p:cNvSpPr/>
          <p:nvPr/>
        </p:nvSpPr>
        <p:spPr>
          <a:xfrm>
            <a:off x="1917007" y="2618635"/>
            <a:ext cx="642554" cy="187278"/>
          </a:xfrm>
          <a:prstGeom prst="rect">
            <a:avLst/>
          </a:prstGeom>
          <a:solidFill>
            <a:srgbClr val="D7E9E8"/>
          </a:solidFill>
          <a:ln>
            <a:solidFill>
              <a:srgbClr val="D7E9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2E94132-61CB-4AB8-A3B9-9A7AAEE0A48C}"/>
              </a:ext>
            </a:extLst>
          </p:cNvPr>
          <p:cNvSpPr/>
          <p:nvPr/>
        </p:nvSpPr>
        <p:spPr>
          <a:xfrm>
            <a:off x="5944103" y="3130828"/>
            <a:ext cx="5357531" cy="339796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0" name="TextBox 29">
            <a:extLst>
              <a:ext uri="{FF2B5EF4-FFF2-40B4-BE49-F238E27FC236}">
                <a16:creationId xmlns:a16="http://schemas.microsoft.com/office/drawing/2014/main" id="{C02BDF37-E1EF-41C7-8BCB-36E9CD9886F1}"/>
              </a:ext>
            </a:extLst>
          </p:cNvPr>
          <p:cNvSpPr txBox="1"/>
          <p:nvPr/>
        </p:nvSpPr>
        <p:spPr>
          <a:xfrm>
            <a:off x="8933134" y="6014963"/>
            <a:ext cx="2606933" cy="623248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④ 개인정보 보호를 위해 본인 인증 절차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로그인 또는 간편인증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)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진행 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F3821E2-CDE1-4D78-B809-D367E13AD44B}"/>
              </a:ext>
            </a:extLst>
          </p:cNvPr>
          <p:cNvSpPr/>
          <p:nvPr/>
        </p:nvSpPr>
        <p:spPr>
          <a:xfrm>
            <a:off x="8102599" y="5376411"/>
            <a:ext cx="641208" cy="123234"/>
          </a:xfrm>
          <a:prstGeom prst="rect">
            <a:avLst/>
          </a:prstGeom>
          <a:solidFill>
            <a:srgbClr val="EFEFEF"/>
          </a:solidFill>
          <a:ln>
            <a:solidFill>
              <a:srgbClr val="EF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연결선: 꺾임 2">
            <a:extLst>
              <a:ext uri="{FF2B5EF4-FFF2-40B4-BE49-F238E27FC236}">
                <a16:creationId xmlns:a16="http://schemas.microsoft.com/office/drawing/2014/main" id="{0E59B172-B42F-7D80-8B83-46C9A0BB55D8}"/>
              </a:ext>
            </a:extLst>
          </p:cNvPr>
          <p:cNvCxnSpPr>
            <a:cxnSpLocks/>
          </p:cNvCxnSpPr>
          <p:nvPr/>
        </p:nvCxnSpPr>
        <p:spPr>
          <a:xfrm>
            <a:off x="1679950" y="4304543"/>
            <a:ext cx="4264153" cy="27824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9">
            <a:extLst>
              <a:ext uri="{FF2B5EF4-FFF2-40B4-BE49-F238E27FC236}">
                <a16:creationId xmlns:a16="http://schemas.microsoft.com/office/drawing/2014/main" id="{64025DF1-BD28-495F-82D7-AB80EDD55A50}"/>
              </a:ext>
            </a:extLst>
          </p:cNvPr>
          <p:cNvSpPr txBox="1"/>
          <p:nvPr/>
        </p:nvSpPr>
        <p:spPr>
          <a:xfrm>
            <a:off x="1618111" y="4236537"/>
            <a:ext cx="2080479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③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회원정보 수정 및 탈퇴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</p:spTree>
    <p:extLst>
      <p:ext uri="{BB962C8B-B14F-4D97-AF65-F5344CB8AC3E}">
        <p14:creationId xmlns:p14="http://schemas.microsoft.com/office/powerpoint/2010/main" val="366663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5638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4.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개인정보 수정하기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4487387" cy="316380"/>
            <a:chOff x="660320" y="1079727"/>
            <a:chExt cx="67310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0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3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7" y="1143608"/>
              <a:ext cx="6109563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개인정보 수정하기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회원정보 수정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3" name="TextBox 35">
            <a:extLst>
              <a:ext uri="{FF2B5EF4-FFF2-40B4-BE49-F238E27FC236}">
                <a16:creationId xmlns:a16="http://schemas.microsoft.com/office/drawing/2014/main" id="{DF4BC066-85D8-41C2-80D4-09ABA60CD691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D434154-6768-49FC-A547-76A45598A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5" y="1331178"/>
            <a:ext cx="4680603" cy="5404604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4FF4FA4E-3584-406B-A71E-541A126B0389}"/>
              </a:ext>
            </a:extLst>
          </p:cNvPr>
          <p:cNvSpPr/>
          <p:nvPr/>
        </p:nvSpPr>
        <p:spPr>
          <a:xfrm>
            <a:off x="1102824" y="1657316"/>
            <a:ext cx="4383577" cy="151768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64025DF1-BD28-495F-82D7-AB80EDD55A50}"/>
              </a:ext>
            </a:extLst>
          </p:cNvPr>
          <p:cNvSpPr txBox="1"/>
          <p:nvPr/>
        </p:nvSpPr>
        <p:spPr>
          <a:xfrm>
            <a:off x="5628839" y="1857214"/>
            <a:ext cx="4762935" cy="900246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⑤ 이름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전화번호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휴대전화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이메일 등 개인정보 수정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 -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단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성명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한글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의 경우 개명에 대한 증빙 서류 첨부한 뒤 시스템 관리자의 검토를 거쳐 변경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증빙자료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: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개명이력이 포함된 주민등록초본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)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1DB4960-EADD-4D50-9B15-F86A3604AF90}"/>
              </a:ext>
            </a:extLst>
          </p:cNvPr>
          <p:cNvSpPr/>
          <p:nvPr/>
        </p:nvSpPr>
        <p:spPr>
          <a:xfrm>
            <a:off x="1044684" y="5934787"/>
            <a:ext cx="4383577" cy="80099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0" name="TextBox 29">
            <a:extLst>
              <a:ext uri="{FF2B5EF4-FFF2-40B4-BE49-F238E27FC236}">
                <a16:creationId xmlns:a16="http://schemas.microsoft.com/office/drawing/2014/main" id="{C02BDF37-E1EF-41C7-8BCB-36E9CD9886F1}"/>
              </a:ext>
            </a:extLst>
          </p:cNvPr>
          <p:cNvSpPr txBox="1"/>
          <p:nvPr/>
        </p:nvSpPr>
        <p:spPr>
          <a:xfrm>
            <a:off x="3378764" y="5466907"/>
            <a:ext cx="3251200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⑥ 뉴스레터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마케팅 메일 수신 동의 여부 설정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0C07A10-F8F2-412A-95BE-625F499AD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237" y="3175001"/>
            <a:ext cx="5175972" cy="2946811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DBD78023-645E-4B9F-8D48-F9FD9F0FD61F}"/>
              </a:ext>
            </a:extLst>
          </p:cNvPr>
          <p:cNvSpPr/>
          <p:nvPr/>
        </p:nvSpPr>
        <p:spPr>
          <a:xfrm>
            <a:off x="8816904" y="5613400"/>
            <a:ext cx="613129" cy="37688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F8197385-724A-4185-A8B2-68ED06FDEE3A}"/>
              </a:ext>
            </a:extLst>
          </p:cNvPr>
          <p:cNvSpPr txBox="1"/>
          <p:nvPr/>
        </p:nvSpPr>
        <p:spPr>
          <a:xfrm>
            <a:off x="9430033" y="5320435"/>
            <a:ext cx="2186940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⑦ 수정 완료 후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저장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버튼 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6DB7AC7-6EB6-42A3-8E30-A795D54F178E}"/>
              </a:ext>
            </a:extLst>
          </p:cNvPr>
          <p:cNvSpPr/>
          <p:nvPr/>
        </p:nvSpPr>
        <p:spPr>
          <a:xfrm>
            <a:off x="1959176" y="1788640"/>
            <a:ext cx="513091" cy="9068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A52554-84E1-4861-98A5-894E187D0F3C}"/>
              </a:ext>
            </a:extLst>
          </p:cNvPr>
          <p:cNvSpPr/>
          <p:nvPr/>
        </p:nvSpPr>
        <p:spPr>
          <a:xfrm>
            <a:off x="1958118" y="2598197"/>
            <a:ext cx="513091" cy="90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141E8C0-7C6B-4E94-AC66-5D6A40E2B35A}"/>
              </a:ext>
            </a:extLst>
          </p:cNvPr>
          <p:cNvSpPr/>
          <p:nvPr/>
        </p:nvSpPr>
        <p:spPr>
          <a:xfrm>
            <a:off x="3210380" y="2860480"/>
            <a:ext cx="513091" cy="90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1646B41-A5F3-4CD9-94BE-0856AC16FEBA}"/>
              </a:ext>
            </a:extLst>
          </p:cNvPr>
          <p:cNvSpPr/>
          <p:nvPr/>
        </p:nvSpPr>
        <p:spPr>
          <a:xfrm>
            <a:off x="1938630" y="2872187"/>
            <a:ext cx="513091" cy="90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409712C-7896-4A0F-B6CD-A9C94D3B1DF3}"/>
              </a:ext>
            </a:extLst>
          </p:cNvPr>
          <p:cNvSpPr/>
          <p:nvPr/>
        </p:nvSpPr>
        <p:spPr>
          <a:xfrm>
            <a:off x="1948593" y="2049987"/>
            <a:ext cx="513091" cy="9068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8039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0551"/>
            <a:ext cx="12192000" cy="6978551"/>
            <a:chOff x="0" y="-47625"/>
            <a:chExt cx="4816593" cy="2756958"/>
          </a:xfrm>
          <a:solidFill>
            <a:srgbClr val="DC6E53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ko-KR" altLang="en-US" sz="120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60" name="TextBox 23">
            <a:extLst>
              <a:ext uri="{FF2B5EF4-FFF2-40B4-BE49-F238E27FC236}">
                <a16:creationId xmlns:a16="http://schemas.microsoft.com/office/drawing/2014/main" id="{687756A1-CD82-405B-89E9-20707D9C50ED}"/>
              </a:ext>
            </a:extLst>
          </p:cNvPr>
          <p:cNvSpPr txBox="1"/>
          <p:nvPr/>
        </p:nvSpPr>
        <p:spPr>
          <a:xfrm>
            <a:off x="1066799" y="3930650"/>
            <a:ext cx="5187085" cy="35073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  <a:defRPr/>
            </a:pPr>
            <a:r>
              <a:rPr lang="en-US" altLang="ko-KR" sz="3867" b="1" dirty="0">
                <a:solidFill>
                  <a:schemeClr val="lt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5.</a:t>
            </a:r>
            <a:r>
              <a:rPr lang="ko-KR" altLang="en-US" sz="3867" b="1" dirty="0">
                <a:solidFill>
                  <a:schemeClr val="lt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기업정보 수정하기</a:t>
            </a:r>
            <a:endParaRPr lang="en-US" sz="3867" dirty="0">
              <a:solidFill>
                <a:schemeClr val="lt1"/>
              </a:solidFill>
              <a:latin typeface="코트라 고딕체"/>
              <a:ea typeface="코트라 고딕체"/>
              <a:cs typeface="코트라 고딕체"/>
              <a:sym typeface="윤고딕"/>
            </a:endParaRPr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A58C8098-8D8C-496B-84CB-2EEFB159F148}"/>
              </a:ext>
            </a:extLst>
          </p:cNvPr>
          <p:cNvSpPr/>
          <p:nvPr/>
        </p:nvSpPr>
        <p:spPr>
          <a:xfrm>
            <a:off x="-1028700" y="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04825" cap="sq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</p:sp>
      <p:sp>
        <p:nvSpPr>
          <p:cNvPr id="13" name="TextBox 35">
            <a:extLst>
              <a:ext uri="{FF2B5EF4-FFF2-40B4-BE49-F238E27FC236}">
                <a16:creationId xmlns:a16="http://schemas.microsoft.com/office/drawing/2014/main" id="{7EB30B39-07A0-441E-9B3C-E0C552282311}"/>
              </a:ext>
            </a:extLst>
          </p:cNvPr>
          <p:cNvSpPr txBox="1"/>
          <p:nvPr/>
        </p:nvSpPr>
        <p:spPr>
          <a:xfrm>
            <a:off x="8064833" y="6160125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274CFB1F-932F-4A94-BDED-ED559A27A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443304" y="1600200"/>
            <a:ext cx="3250793" cy="3250793"/>
          </a:xfrm>
          <a:prstGeom prst="rect">
            <a:avLst/>
          </a:prstGeom>
        </p:spPr>
      </p:pic>
      <p:cxnSp>
        <p:nvCxnSpPr>
          <p:cNvPr id="10" name="선 4">
            <a:extLst>
              <a:ext uri="{FF2B5EF4-FFF2-40B4-BE49-F238E27FC236}">
                <a16:creationId xmlns:a16="http://schemas.microsoft.com/office/drawing/2014/main" id="{7329211D-B525-4CA6-84B4-DAFDD0085D3F}"/>
              </a:ext>
            </a:extLst>
          </p:cNvPr>
          <p:cNvCxnSpPr>
            <a:cxnSpLocks/>
          </p:cNvCxnSpPr>
          <p:nvPr/>
        </p:nvCxnSpPr>
        <p:spPr>
          <a:xfrm>
            <a:off x="965200" y="4394200"/>
            <a:ext cx="6324121" cy="0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322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6" y="139032"/>
            <a:ext cx="3057041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5.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기업정보 수정하기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4538187" cy="316380"/>
            <a:chOff x="660320" y="1079727"/>
            <a:chExt cx="68072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0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1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7" y="1143608"/>
              <a:ext cx="6185763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기업정보 수정하기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로그인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3" name="TextBox 35">
            <a:extLst>
              <a:ext uri="{FF2B5EF4-FFF2-40B4-BE49-F238E27FC236}">
                <a16:creationId xmlns:a16="http://schemas.microsoft.com/office/drawing/2014/main" id="{CE982C75-7208-42B2-BCD7-F0BE2BF3215C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A606A5F-5D1F-25C5-687A-BDD4DA05E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13" b="22213"/>
          <a:stretch/>
        </p:blipFill>
        <p:spPr>
          <a:xfrm>
            <a:off x="81570" y="1238787"/>
            <a:ext cx="9642711" cy="4696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464831BE-8625-6C82-6A25-831EDA568313}"/>
              </a:ext>
            </a:extLst>
          </p:cNvPr>
          <p:cNvSpPr/>
          <p:nvPr/>
        </p:nvSpPr>
        <p:spPr>
          <a:xfrm>
            <a:off x="7533404" y="1181350"/>
            <a:ext cx="406400" cy="254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4F31C2CA-7399-FC64-3A54-8BF325BE83BE}"/>
              </a:ext>
            </a:extLst>
          </p:cNvPr>
          <p:cNvSpPr txBox="1"/>
          <p:nvPr/>
        </p:nvSpPr>
        <p:spPr>
          <a:xfrm>
            <a:off x="7939804" y="846237"/>
            <a:ext cx="1613009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① 무역투자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24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로그인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2B12E29-1109-72EA-2224-318B1531D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700" y="2525218"/>
            <a:ext cx="10494857" cy="4193749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78CFADAA-F308-1B10-B3B6-613F643BE57B}"/>
              </a:ext>
            </a:extLst>
          </p:cNvPr>
          <p:cNvSpPr/>
          <p:nvPr/>
        </p:nvSpPr>
        <p:spPr>
          <a:xfrm>
            <a:off x="8467932" y="2517819"/>
            <a:ext cx="616845" cy="254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92D2806-4A19-5FBE-238F-2721B2559AED}"/>
              </a:ext>
            </a:extLst>
          </p:cNvPr>
          <p:cNvSpPr/>
          <p:nvPr/>
        </p:nvSpPr>
        <p:spPr>
          <a:xfrm>
            <a:off x="1458700" y="2512607"/>
            <a:ext cx="10494856" cy="43453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3B66FCF5-A22C-A91A-0F9C-246EA3EF0179}"/>
              </a:ext>
            </a:extLst>
          </p:cNvPr>
          <p:cNvSpPr txBox="1"/>
          <p:nvPr/>
        </p:nvSpPr>
        <p:spPr>
          <a:xfrm>
            <a:off x="9086574" y="2213389"/>
            <a:ext cx="1613009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② </a:t>
            </a:r>
            <a:r>
              <a:rPr lang="en-US" altLang="ko-KR" sz="1200" dirty="0" err="1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myKOTRA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15C786C-02D8-FD8D-DEF0-F801AF5E73CB}"/>
              </a:ext>
            </a:extLst>
          </p:cNvPr>
          <p:cNvSpPr/>
          <p:nvPr/>
        </p:nvSpPr>
        <p:spPr>
          <a:xfrm>
            <a:off x="6857299" y="2559638"/>
            <a:ext cx="347663" cy="170361"/>
          </a:xfrm>
          <a:prstGeom prst="rect">
            <a:avLst/>
          </a:prstGeom>
          <a:solidFill>
            <a:srgbClr val="B9DB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78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8BD56058-0C93-4A1D-89C5-FFDDDF3FCEE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4816593" cy="2709333"/>
          </a:xfrm>
          <a:solidFill>
            <a:srgbClr val="DC6E53"/>
          </a:solidFill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D710D0B7-0394-4560-84D6-AE2E07316182}"/>
                </a:ext>
              </a:extLst>
            </p:cNvPr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ko-KR" altLang="en-US" sz="1200" dirty="0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CDD784AC-0848-4006-A15F-51A16CBBCF5A}"/>
                </a:ext>
              </a:extLst>
            </p:cNvPr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60" name="TextBox 23">
            <a:extLst>
              <a:ext uri="{FF2B5EF4-FFF2-40B4-BE49-F238E27FC236}">
                <a16:creationId xmlns:a16="http://schemas.microsoft.com/office/drawing/2014/main" id="{687756A1-CD82-405B-89E9-20707D9C50ED}"/>
              </a:ext>
            </a:extLst>
          </p:cNvPr>
          <p:cNvSpPr txBox="1"/>
          <p:nvPr/>
        </p:nvSpPr>
        <p:spPr>
          <a:xfrm>
            <a:off x="1066799" y="3930650"/>
            <a:ext cx="6362701" cy="35073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  <a:defRPr/>
            </a:pPr>
            <a:r>
              <a:rPr lang="en-US" altLang="ko-KR" sz="3867" b="1" dirty="0">
                <a:solidFill>
                  <a:schemeClr val="lt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</a:t>
            </a:r>
            <a:r>
              <a:rPr lang="ko-KR" altLang="en-US" sz="3867" b="1" dirty="0">
                <a:solidFill>
                  <a:schemeClr val="lt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무역투자</a:t>
            </a:r>
            <a:r>
              <a:rPr lang="en-US" altLang="ko-KR" sz="3867" b="1" dirty="0">
                <a:solidFill>
                  <a:schemeClr val="lt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24 </a:t>
            </a:r>
            <a:r>
              <a:rPr lang="ko-KR" altLang="en-US" sz="3867" b="1" dirty="0">
                <a:solidFill>
                  <a:schemeClr val="lt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회원가입하기 </a:t>
            </a:r>
            <a:endParaRPr lang="en-US" sz="3867" dirty="0">
              <a:solidFill>
                <a:schemeClr val="lt1"/>
              </a:solidFill>
              <a:latin typeface="코트라 고딕체"/>
              <a:ea typeface="코트라 고딕체"/>
              <a:cs typeface="코트라 고딕체"/>
              <a:sym typeface="윤고딕"/>
            </a:endParaRPr>
          </a:p>
        </p:txBody>
      </p:sp>
      <p:cxnSp>
        <p:nvCxnSpPr>
          <p:cNvPr id="61" name="선 4">
            <a:extLst>
              <a:ext uri="{FF2B5EF4-FFF2-40B4-BE49-F238E27FC236}">
                <a16:creationId xmlns:a16="http://schemas.microsoft.com/office/drawing/2014/main" id="{C037402A-84D0-4C78-8ADE-F364501202C1}"/>
              </a:ext>
            </a:extLst>
          </p:cNvPr>
          <p:cNvCxnSpPr>
            <a:cxnSpLocks/>
          </p:cNvCxnSpPr>
          <p:nvPr/>
        </p:nvCxnSpPr>
        <p:spPr>
          <a:xfrm>
            <a:off x="965200" y="4394200"/>
            <a:ext cx="6324121" cy="0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5">
            <a:extLst>
              <a:ext uri="{FF2B5EF4-FFF2-40B4-BE49-F238E27FC236}">
                <a16:creationId xmlns:a16="http://schemas.microsoft.com/office/drawing/2014/main" id="{A58C8098-8D8C-496B-84CB-2EEFB159F148}"/>
              </a:ext>
            </a:extLst>
          </p:cNvPr>
          <p:cNvSpPr/>
          <p:nvPr/>
        </p:nvSpPr>
        <p:spPr>
          <a:xfrm>
            <a:off x="-1028700" y="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04825" cap="sq">
            <a:solidFill>
              <a:schemeClr val="bg1"/>
            </a:solidFill>
            <a:prstDash val="solid"/>
            <a:miter/>
          </a:ln>
        </p:spPr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B4DA9828-5633-4B7C-9159-BE5F6F194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822747" y="939800"/>
            <a:ext cx="3048000" cy="3048000"/>
          </a:xfrm>
          <a:prstGeom prst="rect">
            <a:avLst/>
          </a:prstGeom>
        </p:spPr>
      </p:pic>
      <p:sp>
        <p:nvSpPr>
          <p:cNvPr id="66" name="TextBox 35">
            <a:extLst>
              <a:ext uri="{FF2B5EF4-FFF2-40B4-BE49-F238E27FC236}">
                <a16:creationId xmlns:a16="http://schemas.microsoft.com/office/drawing/2014/main" id="{9926B010-6757-4777-A16B-81CE80DE75CD}"/>
              </a:ext>
            </a:extLst>
          </p:cNvPr>
          <p:cNvSpPr txBox="1"/>
          <p:nvPr/>
        </p:nvSpPr>
        <p:spPr>
          <a:xfrm>
            <a:off x="8064833" y="6160125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</p:spTree>
    <p:extLst>
      <p:ext uri="{BB962C8B-B14F-4D97-AF65-F5344CB8AC3E}">
        <p14:creationId xmlns:p14="http://schemas.microsoft.com/office/powerpoint/2010/main" val="2475192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B5BA0A8-339E-4DE7-A535-B4F49DBEE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38" y="1445960"/>
            <a:ext cx="6838601" cy="401591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A2CF875-A2D4-4BAE-91F1-DAC0FD824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573" y="2463800"/>
            <a:ext cx="7068537" cy="4045515"/>
          </a:xfrm>
          <a:prstGeom prst="rect">
            <a:avLst/>
          </a:prstGeom>
        </p:spPr>
      </p:pic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6" y="139032"/>
            <a:ext cx="3057041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5.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기업정보 수정하기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4538187" cy="316380"/>
            <a:chOff x="660320" y="1079727"/>
            <a:chExt cx="68072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0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2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7" y="1143608"/>
              <a:ext cx="6185763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기업정보 수정하기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기업정보관리자 로그인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3" name="TextBox 35">
            <a:extLst>
              <a:ext uri="{FF2B5EF4-FFF2-40B4-BE49-F238E27FC236}">
                <a16:creationId xmlns:a16="http://schemas.microsoft.com/office/drawing/2014/main" id="{CE982C75-7208-42B2-BCD7-F0BE2BF3215C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9254CE0-2578-4334-8AA5-C3C7DAC05DF0}"/>
              </a:ext>
            </a:extLst>
          </p:cNvPr>
          <p:cNvSpPr/>
          <p:nvPr/>
        </p:nvSpPr>
        <p:spPr>
          <a:xfrm>
            <a:off x="856767" y="3530600"/>
            <a:ext cx="1022833" cy="254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25" name="TextBox 29">
            <a:extLst>
              <a:ext uri="{FF2B5EF4-FFF2-40B4-BE49-F238E27FC236}">
                <a16:creationId xmlns:a16="http://schemas.microsoft.com/office/drawing/2014/main" id="{8E9B9D88-4CAF-4AAF-B7E5-6E12C820620E}"/>
              </a:ext>
            </a:extLst>
          </p:cNvPr>
          <p:cNvSpPr txBox="1"/>
          <p:nvPr/>
        </p:nvSpPr>
        <p:spPr>
          <a:xfrm>
            <a:off x="1262140" y="3806400"/>
            <a:ext cx="2358045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③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 정보 관리자 로그인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E7D5CE2-CEB2-41D0-8A73-C97E39DF5609}"/>
              </a:ext>
            </a:extLst>
          </p:cNvPr>
          <p:cNvSpPr/>
          <p:nvPr/>
        </p:nvSpPr>
        <p:spPr>
          <a:xfrm>
            <a:off x="3955568" y="2336800"/>
            <a:ext cx="6932962" cy="4292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3A97A877-DE4B-46BC-AAEF-1F948EAF02B2}"/>
              </a:ext>
            </a:extLst>
          </p:cNvPr>
          <p:cNvCxnSpPr>
            <a:cxnSpLocks/>
          </p:cNvCxnSpPr>
          <p:nvPr/>
        </p:nvCxnSpPr>
        <p:spPr>
          <a:xfrm flipV="1">
            <a:off x="1876306" y="2768600"/>
            <a:ext cx="2038951" cy="84671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BAFBB71-4156-479A-AD57-0F828110C4F0}"/>
              </a:ext>
            </a:extLst>
          </p:cNvPr>
          <p:cNvSpPr/>
          <p:nvPr/>
        </p:nvSpPr>
        <p:spPr>
          <a:xfrm>
            <a:off x="4039589" y="4343400"/>
            <a:ext cx="6679211" cy="1371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B2C768FB-7D20-403C-AC7E-DAC8BEBE3E65}"/>
              </a:ext>
            </a:extLst>
          </p:cNvPr>
          <p:cNvSpPr txBox="1"/>
          <p:nvPr/>
        </p:nvSpPr>
        <p:spPr>
          <a:xfrm>
            <a:off x="6350000" y="5691341"/>
            <a:ext cx="4876800" cy="623248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④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 공동인증서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’, 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개인사업자 인증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’, 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 정보관리자 로그인 비밀번호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중 하나를 택하여 기업 정보 관리자로 로그인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11689B-715C-4E56-8E79-06CB11B9A091}"/>
              </a:ext>
            </a:extLst>
          </p:cNvPr>
          <p:cNvSpPr txBox="1"/>
          <p:nvPr/>
        </p:nvSpPr>
        <p:spPr>
          <a:xfrm>
            <a:off x="6737718" y="889001"/>
            <a:ext cx="5127382" cy="8769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Tip ‘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기업 정보 관리자 비밀번호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’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는 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KOTRA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에 기업을 처음 등록할 때 등록자가 설정합니다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. 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만약 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‘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기업 정보 관리자 비밀번호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’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를 분실하신 경우 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KOTRA 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고객센터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(1600-7119)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로 문의 바랍니다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.</a:t>
            </a:r>
            <a:endParaRPr lang="en-US" altLang="ko-KR" sz="1333" dirty="0">
              <a:latin typeface="코트라 고딕체" panose="02020603020101020101" pitchFamily="18" charset="-127"/>
              <a:ea typeface="코트라 고딕체" panose="02020603020101020101" pitchFamily="18" charset="-127"/>
              <a:cs typeface="코트라 고딕체" panose="02020603020101020101" pitchFamily="18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41BC195-0E32-4C0B-8C56-497187AC3E4F}"/>
              </a:ext>
            </a:extLst>
          </p:cNvPr>
          <p:cNvSpPr/>
          <p:nvPr/>
        </p:nvSpPr>
        <p:spPr>
          <a:xfrm>
            <a:off x="1911162" y="2638964"/>
            <a:ext cx="642554" cy="187278"/>
          </a:xfrm>
          <a:prstGeom prst="rect">
            <a:avLst/>
          </a:prstGeom>
          <a:solidFill>
            <a:srgbClr val="D7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CB168B0-EE06-43A9-B96D-11888F22F2A8}"/>
              </a:ext>
            </a:extLst>
          </p:cNvPr>
          <p:cNvSpPr/>
          <p:nvPr/>
        </p:nvSpPr>
        <p:spPr>
          <a:xfrm>
            <a:off x="3620185" y="1479831"/>
            <a:ext cx="546405" cy="129710"/>
          </a:xfrm>
          <a:prstGeom prst="rect">
            <a:avLst/>
          </a:prstGeom>
          <a:solidFill>
            <a:srgbClr val="005DA4"/>
          </a:solidFill>
          <a:ln>
            <a:solidFill>
              <a:srgbClr val="005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368BAEA-48FF-0B9A-D7E3-10F54898F982}"/>
              </a:ext>
            </a:extLst>
          </p:cNvPr>
          <p:cNvSpPr/>
          <p:nvPr/>
        </p:nvSpPr>
        <p:spPr>
          <a:xfrm>
            <a:off x="5867400" y="4508500"/>
            <a:ext cx="746125" cy="17145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52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6" y="139032"/>
            <a:ext cx="3057041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5.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기업정보 수정하기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4538187" cy="316380"/>
            <a:chOff x="660320" y="1079727"/>
            <a:chExt cx="68072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0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3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7" y="1143608"/>
              <a:ext cx="6185763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기업정보 수정하기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기업정보 수정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3" name="TextBox 35">
            <a:extLst>
              <a:ext uri="{FF2B5EF4-FFF2-40B4-BE49-F238E27FC236}">
                <a16:creationId xmlns:a16="http://schemas.microsoft.com/office/drawing/2014/main" id="{CE982C75-7208-42B2-BCD7-F0BE2BF3215C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C53AB78-23F8-475F-AF95-D0EA8BEFF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60" y="1898635"/>
            <a:ext cx="6693917" cy="3319215"/>
          </a:xfrm>
          <a:prstGeom prst="rect">
            <a:avLst/>
          </a:prstGeom>
          <a:ln w="38100">
            <a:noFill/>
          </a:ln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3F13AA1D-9202-47B8-A299-D36E3A43B864}"/>
              </a:ext>
            </a:extLst>
          </p:cNvPr>
          <p:cNvSpPr/>
          <p:nvPr/>
        </p:nvSpPr>
        <p:spPr>
          <a:xfrm>
            <a:off x="3404827" y="1880816"/>
            <a:ext cx="1370373" cy="26386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B2C768FB-7D20-403C-AC7E-DAC8BEBE3E65}"/>
              </a:ext>
            </a:extLst>
          </p:cNvPr>
          <p:cNvSpPr txBox="1"/>
          <p:nvPr/>
        </p:nvSpPr>
        <p:spPr>
          <a:xfrm>
            <a:off x="2292957" y="1459712"/>
            <a:ext cx="2618857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⑤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 정보관리자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로그인 상태 확인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F4D415D9-4DB6-4505-A3D4-9B7F40F1C5E6}"/>
              </a:ext>
            </a:extLst>
          </p:cNvPr>
          <p:cNvSpPr/>
          <p:nvPr/>
        </p:nvSpPr>
        <p:spPr>
          <a:xfrm>
            <a:off x="406400" y="3902833"/>
            <a:ext cx="637292" cy="26386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9921DC1-E80A-419A-B782-C1767BB73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815" y="772392"/>
            <a:ext cx="5362935" cy="5979515"/>
          </a:xfrm>
          <a:prstGeom prst="rect">
            <a:avLst/>
          </a:prstGeom>
          <a:ln w="38100">
            <a:noFill/>
          </a:ln>
        </p:spPr>
      </p:pic>
      <p:sp>
        <p:nvSpPr>
          <p:cNvPr id="35" name="직사각형 34">
            <a:extLst>
              <a:ext uri="{FF2B5EF4-FFF2-40B4-BE49-F238E27FC236}">
                <a16:creationId xmlns:a16="http://schemas.microsoft.com/office/drawing/2014/main" id="{375CCDCD-14BC-4839-90A3-EC228D5B7E1B}"/>
              </a:ext>
            </a:extLst>
          </p:cNvPr>
          <p:cNvSpPr/>
          <p:nvPr/>
        </p:nvSpPr>
        <p:spPr>
          <a:xfrm>
            <a:off x="5048429" y="690683"/>
            <a:ext cx="5486400" cy="599622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cxnSp>
        <p:nvCxnSpPr>
          <p:cNvPr id="36" name="연결선: 꺾임 35">
            <a:extLst>
              <a:ext uri="{FF2B5EF4-FFF2-40B4-BE49-F238E27FC236}">
                <a16:creationId xmlns:a16="http://schemas.microsoft.com/office/drawing/2014/main" id="{8043BD6B-CC72-4B7C-90E4-62B4EFB8D8AC}"/>
              </a:ext>
            </a:extLst>
          </p:cNvPr>
          <p:cNvCxnSpPr>
            <a:cxnSpLocks/>
          </p:cNvCxnSpPr>
          <p:nvPr/>
        </p:nvCxnSpPr>
        <p:spPr>
          <a:xfrm flipV="1">
            <a:off x="1037865" y="3594056"/>
            <a:ext cx="4448535" cy="450661"/>
          </a:xfrm>
          <a:prstGeom prst="bentConnector3">
            <a:avLst>
              <a:gd name="adj1" fmla="val 68200"/>
            </a:avLst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1B0EA512-1DD1-443A-9238-D6A393DA1CD3}"/>
              </a:ext>
            </a:extLst>
          </p:cNvPr>
          <p:cNvSpPr/>
          <p:nvPr/>
        </p:nvSpPr>
        <p:spPr>
          <a:xfrm>
            <a:off x="5282213" y="1295400"/>
            <a:ext cx="3207737" cy="26386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EBE24981-5E7B-4757-AB5F-578FFA3ABA02}"/>
              </a:ext>
            </a:extLst>
          </p:cNvPr>
          <p:cNvSpPr/>
          <p:nvPr/>
        </p:nvSpPr>
        <p:spPr>
          <a:xfrm>
            <a:off x="5276076" y="1713288"/>
            <a:ext cx="2515553" cy="4313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4228908C-A700-4F14-917A-DE73FDFBCFB7}"/>
              </a:ext>
            </a:extLst>
          </p:cNvPr>
          <p:cNvSpPr/>
          <p:nvPr/>
        </p:nvSpPr>
        <p:spPr>
          <a:xfrm>
            <a:off x="7524751" y="6447029"/>
            <a:ext cx="713719" cy="23987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8D3149-33DB-4B42-8754-FAB723EFF6AE}"/>
              </a:ext>
            </a:extLst>
          </p:cNvPr>
          <p:cNvSpPr txBox="1"/>
          <p:nvPr/>
        </p:nvSpPr>
        <p:spPr>
          <a:xfrm>
            <a:off x="8235950" y="6258411"/>
            <a:ext cx="2129093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⑦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 정보 수정 후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수정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0034DB-F326-401F-B420-D8633E94056C}"/>
              </a:ext>
            </a:extLst>
          </p:cNvPr>
          <p:cNvSpPr txBox="1"/>
          <p:nvPr/>
        </p:nvSpPr>
        <p:spPr>
          <a:xfrm>
            <a:off x="5645150" y="3845872"/>
            <a:ext cx="3911600" cy="6102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Tip 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기업명 변경의 경우 신규 발급된 사업자등록번호를 첨부하여 시스템 관리자가 검토 후 변경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(1~2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일 소요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)</a:t>
            </a:r>
            <a:endParaRPr lang="en-US" altLang="ko-KR" sz="1333" dirty="0">
              <a:latin typeface="코트라 고딕체" panose="02020603020101020101" pitchFamily="18" charset="-127"/>
              <a:ea typeface="코트라 고딕체" panose="02020603020101020101" pitchFamily="18" charset="-127"/>
              <a:cs typeface="코트라 고딕체" panose="0202060302010102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04771A-30FE-478F-866B-AF8C74BC4202}"/>
              </a:ext>
            </a:extLst>
          </p:cNvPr>
          <p:cNvSpPr txBox="1"/>
          <p:nvPr/>
        </p:nvSpPr>
        <p:spPr>
          <a:xfrm>
            <a:off x="7791629" y="2350045"/>
            <a:ext cx="3911600" cy="11436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Tip 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기업정보 수정에서 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‘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기업 연결코드＇ 수정 가능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. ‘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기업 연결 코드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’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란 사용자가 기업과 연결할 때 입력해야 하는 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6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자리 숫자 암호로 초기화 버튼 클릭 시 사업자등록번호 앞 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6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자리로 자동 설정됨</a:t>
            </a:r>
            <a:endParaRPr lang="en-US" altLang="ko-KR" sz="1333" dirty="0">
              <a:latin typeface="코트라 고딕체" panose="02020603020101020101" pitchFamily="18" charset="-127"/>
              <a:ea typeface="코트라 고딕체" panose="02020603020101020101" pitchFamily="18" charset="-127"/>
              <a:cs typeface="코트라 고딕체" panose="02020603020101020101" pitchFamily="18" charset="-127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AE89A4A1-B39B-440A-AC5D-D1AAB93584C9}"/>
              </a:ext>
            </a:extLst>
          </p:cNvPr>
          <p:cNvCxnSpPr/>
          <p:nvPr/>
        </p:nvCxnSpPr>
        <p:spPr>
          <a:xfrm>
            <a:off x="7067550" y="2144682"/>
            <a:ext cx="0" cy="170119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7511D34-5788-4776-93C6-C568304F46C0}"/>
              </a:ext>
            </a:extLst>
          </p:cNvPr>
          <p:cNvSpPr/>
          <p:nvPr/>
        </p:nvSpPr>
        <p:spPr>
          <a:xfrm>
            <a:off x="7727951" y="1034740"/>
            <a:ext cx="762000" cy="21432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09604E-ADBB-40F3-B645-2384CCBE2D97}"/>
              </a:ext>
            </a:extLst>
          </p:cNvPr>
          <p:cNvSpPr txBox="1"/>
          <p:nvPr/>
        </p:nvSpPr>
        <p:spPr>
          <a:xfrm>
            <a:off x="8628283" y="776631"/>
            <a:ext cx="3399340" cy="8769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Tip 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새로운 사업자등록번호를 가진 기업이 새로 기업을 등록한 경우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, 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이전사업자를 조회하여 </a:t>
            </a:r>
            <a:endParaRPr lang="en-US" altLang="ko-KR" sz="1333" b="1" dirty="0">
              <a:latin typeface="코트라 고딕체" panose="02020603020101020101" pitchFamily="18" charset="-127"/>
              <a:ea typeface="코트라 고딕체" panose="02020603020101020101" pitchFamily="18" charset="-127"/>
              <a:cs typeface="코트라 고딕체" panose="02020603020101020101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사업 참여이력 확인 가능</a:t>
            </a:r>
            <a:endParaRPr lang="en-US" altLang="ko-KR" sz="1333" b="1" dirty="0">
              <a:latin typeface="코트라 고딕체" panose="02020603020101020101" pitchFamily="18" charset="-127"/>
              <a:ea typeface="코트라 고딕체" panose="02020603020101020101" pitchFamily="18" charset="-127"/>
              <a:cs typeface="코트라 고딕체" panose="02020603020101020101" pitchFamily="18" charset="-127"/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522101C7-98B1-4D4C-8CD3-C62027D3E2DE}"/>
              </a:ext>
            </a:extLst>
          </p:cNvPr>
          <p:cNvCxnSpPr>
            <a:cxnSpLocks/>
          </p:cNvCxnSpPr>
          <p:nvPr/>
        </p:nvCxnSpPr>
        <p:spPr>
          <a:xfrm>
            <a:off x="8235950" y="1559265"/>
            <a:ext cx="498475" cy="79078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56FAA592-A659-4076-859F-AF08D32FA2A3}"/>
              </a:ext>
            </a:extLst>
          </p:cNvPr>
          <p:cNvCxnSpPr>
            <a:cxnSpLocks/>
          </p:cNvCxnSpPr>
          <p:nvPr/>
        </p:nvCxnSpPr>
        <p:spPr>
          <a:xfrm flipV="1">
            <a:off x="8254910" y="902525"/>
            <a:ext cx="373372" cy="12337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72B135C4-21C9-4131-B163-D76FC605861B}"/>
              </a:ext>
            </a:extLst>
          </p:cNvPr>
          <p:cNvSpPr/>
          <p:nvPr/>
        </p:nvSpPr>
        <p:spPr>
          <a:xfrm>
            <a:off x="6238875" y="1116806"/>
            <a:ext cx="523875" cy="11359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2378E198-C321-479D-9E71-3634C28BD697}"/>
              </a:ext>
            </a:extLst>
          </p:cNvPr>
          <p:cNvSpPr/>
          <p:nvPr/>
        </p:nvSpPr>
        <p:spPr>
          <a:xfrm>
            <a:off x="6246723" y="2464251"/>
            <a:ext cx="575558" cy="113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39B5A7-CEC6-4C66-964B-663A8099AE0C}"/>
              </a:ext>
            </a:extLst>
          </p:cNvPr>
          <p:cNvSpPr txBox="1"/>
          <p:nvPr/>
        </p:nvSpPr>
        <p:spPr>
          <a:xfrm>
            <a:off x="1005392" y="4037838"/>
            <a:ext cx="1700700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⑥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기업정보 수정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</p:spTree>
    <p:extLst>
      <p:ext uri="{BB962C8B-B14F-4D97-AF65-F5344CB8AC3E}">
        <p14:creationId xmlns:p14="http://schemas.microsoft.com/office/powerpoint/2010/main" val="295801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339F052-E040-034F-F9A5-8A3232EFC2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540"/>
          <a:stretch/>
        </p:blipFill>
        <p:spPr>
          <a:xfrm>
            <a:off x="893780" y="1271451"/>
            <a:ext cx="9642711" cy="5586549"/>
          </a:xfrm>
          <a:prstGeom prst="rect">
            <a:avLst/>
          </a:prstGeom>
        </p:spPr>
      </p:pic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5638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1.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무역투자</a:t>
            </a:r>
            <a:r>
              <a:rPr lang="en-US" altLang="ko-KR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24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가입하기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7332187" cy="316380"/>
            <a:chOff x="660320" y="1079727"/>
            <a:chExt cx="52070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1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1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8" y="1143608"/>
              <a:ext cx="4585562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무역투자</a:t>
              </a:r>
              <a:r>
                <a:rPr lang="en-US" altLang="ko-KR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24 </a:t>
              </a: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가입하기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무역투자</a:t>
              </a:r>
              <a:r>
                <a:rPr lang="en-US" altLang="ko-KR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24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접속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7" name="TextBox 35">
            <a:extLst>
              <a:ext uri="{FF2B5EF4-FFF2-40B4-BE49-F238E27FC236}">
                <a16:creationId xmlns:a16="http://schemas.microsoft.com/office/drawing/2014/main" id="{7B5DF2B2-657B-4720-87C9-E31D3197F7E7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AC96D7B-F324-4757-BC20-F1D5A8A26662}"/>
              </a:ext>
            </a:extLst>
          </p:cNvPr>
          <p:cNvSpPr/>
          <p:nvPr/>
        </p:nvSpPr>
        <p:spPr>
          <a:xfrm>
            <a:off x="1217749" y="1305890"/>
            <a:ext cx="1422400" cy="254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C0CA0B15-4D1B-4C38-878A-B12145AFFA60}"/>
              </a:ext>
            </a:extLst>
          </p:cNvPr>
          <p:cNvSpPr txBox="1"/>
          <p:nvPr/>
        </p:nvSpPr>
        <p:spPr>
          <a:xfrm>
            <a:off x="2892892" y="1298239"/>
            <a:ext cx="3302000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① 무역투자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24(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www.kotra.or.kr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)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홈페이지 접속</a:t>
            </a:r>
            <a:endParaRPr lang="ko-KR" altLang="en-US" sz="1200" b="1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8E7DF7A-2712-4C69-BA43-B236F45F4A91}"/>
              </a:ext>
            </a:extLst>
          </p:cNvPr>
          <p:cNvSpPr/>
          <p:nvPr/>
        </p:nvSpPr>
        <p:spPr>
          <a:xfrm>
            <a:off x="8718014" y="1850958"/>
            <a:ext cx="457200" cy="254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26" name="TextBox 29">
            <a:extLst>
              <a:ext uri="{FF2B5EF4-FFF2-40B4-BE49-F238E27FC236}">
                <a16:creationId xmlns:a16="http://schemas.microsoft.com/office/drawing/2014/main" id="{85F21DED-66F2-4403-9AD2-AB9756EFC9B6}"/>
              </a:ext>
            </a:extLst>
          </p:cNvPr>
          <p:cNvSpPr txBox="1"/>
          <p:nvPr/>
        </p:nvSpPr>
        <p:spPr>
          <a:xfrm>
            <a:off x="8946614" y="1545677"/>
            <a:ext cx="1238417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② 회원가입 클릭</a:t>
            </a:r>
            <a:endParaRPr lang="ko-KR" altLang="en-US" sz="1200" b="1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6FC03B4-48B6-4788-88A0-B37EFF247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03"/>
          <a:stretch/>
        </p:blipFill>
        <p:spPr>
          <a:xfrm>
            <a:off x="7181807" y="1260763"/>
            <a:ext cx="3702514" cy="342553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BCDE34F-9DBF-4763-AF7F-AC26E5445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91" y="1218413"/>
            <a:ext cx="5036253" cy="5639587"/>
          </a:xfrm>
          <a:prstGeom prst="rect">
            <a:avLst/>
          </a:prstGeom>
        </p:spPr>
      </p:pic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5638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1.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무역투자</a:t>
            </a:r>
            <a:r>
              <a:rPr lang="en-US" altLang="ko-KR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24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가입하기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7332187" cy="316380"/>
            <a:chOff x="660320" y="1079727"/>
            <a:chExt cx="52070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1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2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8" y="1143608"/>
              <a:ext cx="4585562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무역투자</a:t>
              </a:r>
              <a:r>
                <a:rPr lang="en-US" altLang="ko-KR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24 </a:t>
              </a: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가입하기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약관동의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7" name="TextBox 35">
            <a:extLst>
              <a:ext uri="{FF2B5EF4-FFF2-40B4-BE49-F238E27FC236}">
                <a16:creationId xmlns:a16="http://schemas.microsoft.com/office/drawing/2014/main" id="{7B5DF2B2-657B-4720-87C9-E31D3197F7E7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AC96D7B-F324-4757-BC20-F1D5A8A26662}"/>
              </a:ext>
            </a:extLst>
          </p:cNvPr>
          <p:cNvSpPr/>
          <p:nvPr/>
        </p:nvSpPr>
        <p:spPr>
          <a:xfrm>
            <a:off x="4448175" y="3629002"/>
            <a:ext cx="1143000" cy="34624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C0CA0B15-4D1B-4C38-878A-B12145AFFA60}"/>
              </a:ext>
            </a:extLst>
          </p:cNvPr>
          <p:cNvSpPr txBox="1"/>
          <p:nvPr/>
        </p:nvSpPr>
        <p:spPr>
          <a:xfrm>
            <a:off x="4233954" y="3987112"/>
            <a:ext cx="1634337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③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일반회원 가입＇ 클릭</a:t>
            </a:r>
            <a:endParaRPr lang="ko-KR" altLang="en-US" sz="1200" b="1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6D4109E-3AB8-4332-88B8-450EF8C692DC}"/>
              </a:ext>
            </a:extLst>
          </p:cNvPr>
          <p:cNvSpPr/>
          <p:nvPr/>
        </p:nvSpPr>
        <p:spPr>
          <a:xfrm>
            <a:off x="6959600" y="1012072"/>
            <a:ext cx="4184650" cy="562688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78530F2-91B1-410F-807B-E8E07CD1A606}"/>
              </a:ext>
            </a:extLst>
          </p:cNvPr>
          <p:cNvSpPr/>
          <p:nvPr/>
        </p:nvSpPr>
        <p:spPr>
          <a:xfrm>
            <a:off x="8571003" y="6219758"/>
            <a:ext cx="826997" cy="315471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3554EB7-D408-4842-8D83-AA3F2C53B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259" y="4585039"/>
            <a:ext cx="3576782" cy="2027841"/>
          </a:xfrm>
          <a:prstGeom prst="rect">
            <a:avLst/>
          </a:prstGeom>
        </p:spPr>
      </p:pic>
      <p:sp>
        <p:nvSpPr>
          <p:cNvPr id="31" name="TextBox 29">
            <a:extLst>
              <a:ext uri="{FF2B5EF4-FFF2-40B4-BE49-F238E27FC236}">
                <a16:creationId xmlns:a16="http://schemas.microsoft.com/office/drawing/2014/main" id="{A0DD33B2-DFFA-400A-8B32-D4D18DD37A1F}"/>
              </a:ext>
            </a:extLst>
          </p:cNvPr>
          <p:cNvSpPr txBox="1"/>
          <p:nvPr/>
        </p:nvSpPr>
        <p:spPr>
          <a:xfrm>
            <a:off x="9751710" y="6251316"/>
            <a:ext cx="2192661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④ 약관동의 체크 후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확인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’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클릭</a:t>
            </a:r>
            <a:endParaRPr lang="ko-KR" altLang="en-US" sz="1200" b="1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CFDFC90-FDE8-4DB0-8D71-A42984E754FE}"/>
              </a:ext>
            </a:extLst>
          </p:cNvPr>
          <p:cNvSpPr/>
          <p:nvPr/>
        </p:nvSpPr>
        <p:spPr>
          <a:xfrm>
            <a:off x="8534722" y="6255575"/>
            <a:ext cx="1066477" cy="346249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8BFFAEE0-AF75-428C-0C5C-606253DD28BA}"/>
              </a:ext>
            </a:extLst>
          </p:cNvPr>
          <p:cNvCxnSpPr>
            <a:cxnSpLocks/>
          </p:cNvCxnSpPr>
          <p:nvPr/>
        </p:nvCxnSpPr>
        <p:spPr>
          <a:xfrm flipV="1">
            <a:off x="5232401" y="2447109"/>
            <a:ext cx="1656079" cy="1181893"/>
          </a:xfrm>
          <a:prstGeom prst="bentConnector3">
            <a:avLst>
              <a:gd name="adj1" fmla="val -2060"/>
            </a:avLst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36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2323D3C-1D16-4545-AEAE-C2F56ED26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67" y="1298482"/>
            <a:ext cx="4521831" cy="5449061"/>
          </a:xfrm>
          <a:prstGeom prst="rect">
            <a:avLst/>
          </a:prstGeom>
        </p:spPr>
      </p:pic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5638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1.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무역투자</a:t>
            </a:r>
            <a:r>
              <a:rPr lang="en-US" altLang="ko-KR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24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가입하기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7332187" cy="316380"/>
            <a:chOff x="660320" y="1079727"/>
            <a:chExt cx="52070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1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3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8" y="1143608"/>
              <a:ext cx="4585562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무역투자</a:t>
              </a:r>
              <a:r>
                <a:rPr lang="en-US" altLang="ko-KR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24 </a:t>
              </a: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가입하기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본인인증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7" name="TextBox 35">
            <a:extLst>
              <a:ext uri="{FF2B5EF4-FFF2-40B4-BE49-F238E27FC236}">
                <a16:creationId xmlns:a16="http://schemas.microsoft.com/office/drawing/2014/main" id="{7B5DF2B2-657B-4720-87C9-E31D3197F7E7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sp>
        <p:nvSpPr>
          <p:cNvPr id="31" name="TextBox 29">
            <a:extLst>
              <a:ext uri="{FF2B5EF4-FFF2-40B4-BE49-F238E27FC236}">
                <a16:creationId xmlns:a16="http://schemas.microsoft.com/office/drawing/2014/main" id="{A0DD33B2-DFFA-400A-8B32-D4D18DD37A1F}"/>
              </a:ext>
            </a:extLst>
          </p:cNvPr>
          <p:cNvSpPr txBox="1"/>
          <p:nvPr/>
        </p:nvSpPr>
        <p:spPr>
          <a:xfrm>
            <a:off x="5142898" y="4480411"/>
            <a:ext cx="4591652" cy="1177245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⑤ 본인인증 절차 진행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-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간편인증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: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네이버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카카오톡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, PASS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등 간편인증서비스를 통한 인증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-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휴대전화 본인인증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: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본인 명의 휴대전화를 통한 인증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-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신용카드 인증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: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본인 명의 신용카드를 통한 인증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78530F2-91B1-410F-807B-E8E07CD1A606}"/>
              </a:ext>
            </a:extLst>
          </p:cNvPr>
          <p:cNvSpPr/>
          <p:nvPr/>
        </p:nvSpPr>
        <p:spPr>
          <a:xfrm>
            <a:off x="914286" y="3228975"/>
            <a:ext cx="4114914" cy="299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427703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F8E21BD-7975-4558-9AB6-9AEB5818A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08" y="1391836"/>
            <a:ext cx="3388310" cy="543657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B1EAEF8-1BC7-43D5-95A3-9BEA54B9B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180" y="1310006"/>
            <a:ext cx="3299834" cy="343107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275FD62-E6AD-418E-A7E5-8BA7756A6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273" y="1351376"/>
            <a:ext cx="3033511" cy="4937258"/>
          </a:xfrm>
          <a:prstGeom prst="rect">
            <a:avLst/>
          </a:prstGeom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5764882B-C27B-4C39-92EB-F23BEF2D234F}"/>
              </a:ext>
            </a:extLst>
          </p:cNvPr>
          <p:cNvSpPr/>
          <p:nvPr/>
        </p:nvSpPr>
        <p:spPr>
          <a:xfrm>
            <a:off x="8381825" y="1351377"/>
            <a:ext cx="3481267" cy="296666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5525954-D8FB-4779-952B-1356D3B6DFAA}"/>
              </a:ext>
            </a:extLst>
          </p:cNvPr>
          <p:cNvSpPr/>
          <p:nvPr/>
        </p:nvSpPr>
        <p:spPr>
          <a:xfrm>
            <a:off x="322012" y="1356882"/>
            <a:ext cx="3609724" cy="550111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5638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1.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무역투자</a:t>
            </a:r>
            <a:r>
              <a:rPr lang="en-US" altLang="ko-KR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24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가입하기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8652987" cy="316380"/>
            <a:chOff x="660320" y="1079727"/>
            <a:chExt cx="6145069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1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4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8" y="1143608"/>
              <a:ext cx="5523551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무역투자</a:t>
              </a:r>
              <a:r>
                <a:rPr lang="en-US" altLang="ko-KR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24 </a:t>
              </a: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가입하기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회원정보 입력</a:t>
              </a:r>
              <a:r>
                <a:rPr lang="en-US" altLang="ko-KR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(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기본정보</a:t>
              </a:r>
              <a:r>
                <a:rPr lang="en-US" altLang="ko-KR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,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선택항목</a:t>
              </a:r>
              <a:r>
                <a:rPr lang="en-US" altLang="ko-KR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,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관심 품목</a:t>
              </a:r>
              <a:r>
                <a:rPr lang="en-US" altLang="ko-KR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/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지역</a:t>
              </a:r>
              <a:r>
                <a:rPr lang="en-US" altLang="ko-KR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)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7" name="TextBox 35">
            <a:extLst>
              <a:ext uri="{FF2B5EF4-FFF2-40B4-BE49-F238E27FC236}">
                <a16:creationId xmlns:a16="http://schemas.microsoft.com/office/drawing/2014/main" id="{7B5DF2B2-657B-4720-87C9-E31D3197F7E7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sp>
        <p:nvSpPr>
          <p:cNvPr id="31" name="TextBox 29">
            <a:extLst>
              <a:ext uri="{FF2B5EF4-FFF2-40B4-BE49-F238E27FC236}">
                <a16:creationId xmlns:a16="http://schemas.microsoft.com/office/drawing/2014/main" id="{A0DD33B2-DFFA-400A-8B32-D4D18DD37A1F}"/>
              </a:ext>
            </a:extLst>
          </p:cNvPr>
          <p:cNvSpPr txBox="1"/>
          <p:nvPr/>
        </p:nvSpPr>
        <p:spPr>
          <a:xfrm>
            <a:off x="858238" y="6134698"/>
            <a:ext cx="2744327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⑥ 회원정보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기본정보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입력 후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다음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C00C3B1-8BB3-409A-BD35-0ED6BF3FD1A5}"/>
              </a:ext>
            </a:extLst>
          </p:cNvPr>
          <p:cNvSpPr/>
          <p:nvPr/>
        </p:nvSpPr>
        <p:spPr>
          <a:xfrm>
            <a:off x="4419601" y="1351378"/>
            <a:ext cx="3504022" cy="455635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0CE35247-2561-4218-8276-C556E38CC3D3}"/>
              </a:ext>
            </a:extLst>
          </p:cNvPr>
          <p:cNvCxnSpPr>
            <a:cxnSpLocks/>
          </p:cNvCxnSpPr>
          <p:nvPr/>
        </p:nvCxnSpPr>
        <p:spPr>
          <a:xfrm>
            <a:off x="4033337" y="3093543"/>
            <a:ext cx="284663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9">
            <a:extLst>
              <a:ext uri="{FF2B5EF4-FFF2-40B4-BE49-F238E27FC236}">
                <a16:creationId xmlns:a16="http://schemas.microsoft.com/office/drawing/2014/main" id="{3A577BCA-D449-4F96-AFD4-60B3B1A217FF}"/>
              </a:ext>
            </a:extLst>
          </p:cNvPr>
          <p:cNvSpPr txBox="1"/>
          <p:nvPr/>
        </p:nvSpPr>
        <p:spPr>
          <a:xfrm>
            <a:off x="4765057" y="6373251"/>
            <a:ext cx="2871876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⑦ 회원정보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선택항목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입력 후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다음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34" name="TextBox 29">
            <a:extLst>
              <a:ext uri="{FF2B5EF4-FFF2-40B4-BE49-F238E27FC236}">
                <a16:creationId xmlns:a16="http://schemas.microsoft.com/office/drawing/2014/main" id="{1141DAA0-4781-41D5-8531-0A754BEF2864}"/>
              </a:ext>
            </a:extLst>
          </p:cNvPr>
          <p:cNvSpPr txBox="1"/>
          <p:nvPr/>
        </p:nvSpPr>
        <p:spPr>
          <a:xfrm>
            <a:off x="8550993" y="4810010"/>
            <a:ext cx="3225899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⑧ 회원정보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관심 품목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/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지역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입력 후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다음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‘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7E30EFCA-C55F-400D-84CA-ED40242B1F1E}"/>
              </a:ext>
            </a:extLst>
          </p:cNvPr>
          <p:cNvCxnSpPr>
            <a:cxnSpLocks/>
          </p:cNvCxnSpPr>
          <p:nvPr/>
        </p:nvCxnSpPr>
        <p:spPr>
          <a:xfrm>
            <a:off x="8029324" y="3092469"/>
            <a:ext cx="301876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3E33A00-9420-41BE-AE73-10F5DB180911}"/>
              </a:ext>
            </a:extLst>
          </p:cNvPr>
          <p:cNvSpPr/>
          <p:nvPr/>
        </p:nvSpPr>
        <p:spPr>
          <a:xfrm>
            <a:off x="583048" y="5886380"/>
            <a:ext cx="616863" cy="99584"/>
          </a:xfrm>
          <a:prstGeom prst="rect">
            <a:avLst/>
          </a:prstGeom>
          <a:solidFill>
            <a:srgbClr val="EFEFEF"/>
          </a:solidFill>
          <a:ln>
            <a:solidFill>
              <a:srgbClr val="EF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3B0661C-E0A1-4627-B873-02FC852C81AF}"/>
              </a:ext>
            </a:extLst>
          </p:cNvPr>
          <p:cNvSpPr/>
          <p:nvPr/>
        </p:nvSpPr>
        <p:spPr>
          <a:xfrm>
            <a:off x="581385" y="2424913"/>
            <a:ext cx="733999" cy="21392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F727517-7650-45D3-AD88-F4CE97E1C259}"/>
              </a:ext>
            </a:extLst>
          </p:cNvPr>
          <p:cNvSpPr/>
          <p:nvPr/>
        </p:nvSpPr>
        <p:spPr>
          <a:xfrm>
            <a:off x="5380029" y="2357552"/>
            <a:ext cx="733999" cy="1743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DFE17F8F-12BE-4642-9DFF-9DD0F9F0B866}"/>
              </a:ext>
            </a:extLst>
          </p:cNvPr>
          <p:cNvSpPr/>
          <p:nvPr/>
        </p:nvSpPr>
        <p:spPr>
          <a:xfrm>
            <a:off x="10122459" y="2429933"/>
            <a:ext cx="733999" cy="21166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E4C89F8D-2528-413D-A9AF-2CCC3618B5F7}"/>
              </a:ext>
            </a:extLst>
          </p:cNvPr>
          <p:cNvSpPr/>
          <p:nvPr/>
        </p:nvSpPr>
        <p:spPr>
          <a:xfrm>
            <a:off x="6430706" y="5992352"/>
            <a:ext cx="733999" cy="31547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D722315A-1432-42E3-98C7-E5677A81FB47}"/>
              </a:ext>
            </a:extLst>
          </p:cNvPr>
          <p:cNvSpPr/>
          <p:nvPr/>
        </p:nvSpPr>
        <p:spPr>
          <a:xfrm>
            <a:off x="10489458" y="4431042"/>
            <a:ext cx="733999" cy="31547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10770D3-51FE-465B-995C-A279D5772638}"/>
              </a:ext>
            </a:extLst>
          </p:cNvPr>
          <p:cNvSpPr/>
          <p:nvPr/>
        </p:nvSpPr>
        <p:spPr>
          <a:xfrm>
            <a:off x="2273783" y="5451327"/>
            <a:ext cx="616863" cy="9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8F21435C-E9A4-4E2D-890E-8D26FBE766EF}"/>
              </a:ext>
            </a:extLst>
          </p:cNvPr>
          <p:cNvSpPr/>
          <p:nvPr/>
        </p:nvSpPr>
        <p:spPr>
          <a:xfrm>
            <a:off x="2325977" y="5907736"/>
            <a:ext cx="417031" cy="9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59EEED85-C286-445D-8D19-431B5575267E}"/>
              </a:ext>
            </a:extLst>
          </p:cNvPr>
          <p:cNvSpPr/>
          <p:nvPr/>
        </p:nvSpPr>
        <p:spPr>
          <a:xfrm>
            <a:off x="589517" y="3316209"/>
            <a:ext cx="550381" cy="9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B6B97C2-62CA-4BC3-8C81-07918CBFA5CB}"/>
              </a:ext>
            </a:extLst>
          </p:cNvPr>
          <p:cNvSpPr/>
          <p:nvPr/>
        </p:nvSpPr>
        <p:spPr>
          <a:xfrm>
            <a:off x="589518" y="4645573"/>
            <a:ext cx="610394" cy="127109"/>
          </a:xfrm>
          <a:prstGeom prst="rect">
            <a:avLst/>
          </a:prstGeom>
          <a:solidFill>
            <a:srgbClr val="EFEFEF"/>
          </a:solidFill>
          <a:ln>
            <a:solidFill>
              <a:srgbClr val="EF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94F29429-42DB-4B45-B3FB-6650EF569356}"/>
              </a:ext>
            </a:extLst>
          </p:cNvPr>
          <p:cNvSpPr/>
          <p:nvPr/>
        </p:nvSpPr>
        <p:spPr>
          <a:xfrm>
            <a:off x="2129692" y="6518702"/>
            <a:ext cx="733999" cy="31547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0473E126-FB54-4A3D-8515-46152467EB10}"/>
              </a:ext>
            </a:extLst>
          </p:cNvPr>
          <p:cNvSpPr/>
          <p:nvPr/>
        </p:nvSpPr>
        <p:spPr>
          <a:xfrm>
            <a:off x="2325977" y="4645573"/>
            <a:ext cx="550381" cy="9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196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BC0C4CE-0CF6-4ECF-902F-61E1A7C74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1401328"/>
            <a:ext cx="5010849" cy="4001058"/>
          </a:xfrm>
          <a:prstGeom prst="rect">
            <a:avLst/>
          </a:prstGeom>
        </p:spPr>
      </p:pic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5638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1.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무역투자</a:t>
            </a:r>
            <a:r>
              <a:rPr lang="en-US" altLang="ko-KR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24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가입하기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7332187" cy="316380"/>
            <a:chOff x="660320" y="1079727"/>
            <a:chExt cx="52070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1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5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8" y="1143608"/>
              <a:ext cx="4585562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무역투자</a:t>
              </a:r>
              <a:r>
                <a:rPr lang="en-US" altLang="ko-KR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24 </a:t>
              </a: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가입하기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가입 완료</a:t>
              </a:r>
              <a:r>
                <a:rPr lang="en-US" altLang="ko-KR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(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 </a:t>
              </a:r>
              <a:r>
                <a:rPr lang="ko-KR" altLang="en-US" sz="1867" dirty="0" err="1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미소속</a:t>
              </a:r>
              <a:r>
                <a:rPr lang="en-US" altLang="ko-KR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)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7" name="TextBox 35">
            <a:extLst>
              <a:ext uri="{FF2B5EF4-FFF2-40B4-BE49-F238E27FC236}">
                <a16:creationId xmlns:a16="http://schemas.microsoft.com/office/drawing/2014/main" id="{7B5DF2B2-657B-4720-87C9-E31D3197F7E7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0BD0219-2F9C-4DB2-9224-EF425F958F30}"/>
              </a:ext>
            </a:extLst>
          </p:cNvPr>
          <p:cNvSpPr/>
          <p:nvPr/>
        </p:nvSpPr>
        <p:spPr>
          <a:xfrm>
            <a:off x="754380" y="3530599"/>
            <a:ext cx="5069268" cy="128824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DAC454AF-F920-4191-AC8E-5A84C6C5FF52}"/>
              </a:ext>
            </a:extLst>
          </p:cNvPr>
          <p:cNvSpPr txBox="1"/>
          <p:nvPr/>
        </p:nvSpPr>
        <p:spPr>
          <a:xfrm>
            <a:off x="6095997" y="3075609"/>
            <a:ext cx="4267203" cy="623248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⑨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-1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(</a:t>
            </a:r>
            <a:r>
              <a:rPr lang="ko-KR" altLang="en-US" sz="1200" b="1" u="sng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 정보가 </a:t>
            </a:r>
            <a:r>
              <a:rPr lang="en-US" altLang="ko-KR" sz="1200" b="1" u="sng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KOTRA</a:t>
            </a:r>
            <a:r>
              <a:rPr lang="ko-KR" altLang="en-US" sz="1200" b="1" u="sng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등록되어 있는 경우</a:t>
            </a:r>
            <a:r>
              <a:rPr lang="en-US" altLang="ko-KR" sz="1200" b="1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)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검색을 클릭하여 사용자와 기업을 연결하는 절차를 수행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다음 페이지에서 설명 계속됨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)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0C78456-7322-4205-95B5-22D70AFF9E67}"/>
              </a:ext>
            </a:extLst>
          </p:cNvPr>
          <p:cNvSpPr/>
          <p:nvPr/>
        </p:nvSpPr>
        <p:spPr>
          <a:xfrm>
            <a:off x="3848100" y="4971642"/>
            <a:ext cx="1155700" cy="44767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20" name="TextBox 29">
            <a:extLst>
              <a:ext uri="{FF2B5EF4-FFF2-40B4-BE49-F238E27FC236}">
                <a16:creationId xmlns:a16="http://schemas.microsoft.com/office/drawing/2014/main" id="{ABC1757F-C19B-4FF3-AECB-9BEF7DBA2EEE}"/>
              </a:ext>
            </a:extLst>
          </p:cNvPr>
          <p:cNvSpPr txBox="1"/>
          <p:nvPr/>
        </p:nvSpPr>
        <p:spPr>
          <a:xfrm>
            <a:off x="6095998" y="3717756"/>
            <a:ext cx="4267202" cy="1177245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⑨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-2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(</a:t>
            </a:r>
            <a:r>
              <a:rPr lang="ko-KR" altLang="en-US" sz="1200" b="1" u="sng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 정보가 </a:t>
            </a:r>
            <a:r>
              <a:rPr lang="en-US" altLang="ko-KR" sz="1200" b="1" u="sng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KOTRA</a:t>
            </a:r>
            <a:r>
              <a:rPr lang="ko-KR" altLang="en-US" sz="1200" b="1" u="sng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에 등록되어 있지 않는 경우</a:t>
            </a:r>
            <a:r>
              <a:rPr lang="en-US" altLang="ko-KR" sz="1200" b="1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)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완료를 클릭하여 </a:t>
            </a:r>
            <a:r>
              <a:rPr lang="ko-KR" altLang="en-US" sz="1200" b="1" u="sng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회원 가입 절차 완료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→ 기업 </a:t>
            </a:r>
            <a:r>
              <a:rPr lang="ko-KR" altLang="en-US" sz="1200" dirty="0" err="1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미소속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회원으로 가입 완료되며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  <a:hlinkClick r:id="rId4" action="ppaction://hlinksldjump"/>
              </a:rPr>
              <a:t>기업정보를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  <a:hlinkClick r:id="rId4" action="ppaction://hlinksldjump"/>
              </a:rPr>
              <a:t>KOTRA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  <a:hlinkClick r:id="rId4" action="ppaction://hlinksldjump"/>
              </a:rPr>
              <a:t>에 신규 등록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하는 절차 진행 필요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*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기업이 검색되지 않는 경우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, “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완료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”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클릭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A89438F-1D7B-4A76-80CA-E88389C70233}"/>
              </a:ext>
            </a:extLst>
          </p:cNvPr>
          <p:cNvSpPr/>
          <p:nvPr/>
        </p:nvSpPr>
        <p:spPr>
          <a:xfrm>
            <a:off x="3403600" y="4306378"/>
            <a:ext cx="1140292" cy="37992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654EE8-8138-4C7B-957E-EE4D3B8EEB7D}"/>
              </a:ext>
            </a:extLst>
          </p:cNvPr>
          <p:cNvSpPr txBox="1"/>
          <p:nvPr/>
        </p:nvSpPr>
        <p:spPr>
          <a:xfrm>
            <a:off x="6095998" y="1774565"/>
            <a:ext cx="4489608" cy="11436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Tip 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무역투자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24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에는 기업회원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ID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는 존재하지 않으며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, 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개인 회원이 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KOTRA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에 등록된 기업과 연결하여 서비스를 이용함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이직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/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퇴사하는 경우 기존 기업과의 연결을 해제 후 다른 기업과 다시 연결하여 무역투자</a:t>
            </a:r>
            <a:r>
              <a:rPr lang="en-US" altLang="ko-KR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24</a:t>
            </a:r>
            <a:r>
              <a:rPr lang="ko-KR" altLang="en-US" sz="1333" b="1" dirty="0"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</a:rPr>
              <a:t>를 이용 가능함 </a:t>
            </a:r>
            <a:endParaRPr lang="en-US" altLang="ko-KR" sz="1333" dirty="0">
              <a:latin typeface="코트라 고딕체" panose="02020603020101020101" pitchFamily="18" charset="-127"/>
              <a:ea typeface="코트라 고딕체" panose="02020603020101020101" pitchFamily="18" charset="-127"/>
              <a:cs typeface="코트라 고딕체" panose="02020603020101020101" pitchFamily="18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18E0741-6288-4C02-A6B2-0D40BCD7AC2D}"/>
              </a:ext>
            </a:extLst>
          </p:cNvPr>
          <p:cNvSpPr/>
          <p:nvPr/>
        </p:nvSpPr>
        <p:spPr>
          <a:xfrm>
            <a:off x="4543892" y="3071762"/>
            <a:ext cx="1279757" cy="31547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83308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8645798-340D-4F02-B29B-582A7981D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886" y="1471364"/>
            <a:ext cx="2689588" cy="440442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10F0279-EF0B-4339-ACD1-0F9AA8011F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9" t="35665" r="7104" b="5496"/>
          <a:stretch/>
        </p:blipFill>
        <p:spPr>
          <a:xfrm>
            <a:off x="343402" y="2207856"/>
            <a:ext cx="3163693" cy="2046991"/>
          </a:xfrm>
          <a:prstGeom prst="rect">
            <a:avLst/>
          </a:prstGeom>
        </p:spPr>
      </p:pic>
      <p:grpSp>
        <p:nvGrpSpPr>
          <p:cNvPr id="56" name="Group 2">
            <a:extLst>
              <a:ext uri="{FF2B5EF4-FFF2-40B4-BE49-F238E27FC236}">
                <a16:creationId xmlns:a16="http://schemas.microsoft.com/office/drawing/2014/main" id="{8D452FA9-355D-4E52-AC3F-6F0953876CC5}"/>
              </a:ext>
            </a:extLst>
          </p:cNvPr>
          <p:cNvGrpSpPr/>
          <p:nvPr/>
        </p:nvGrpSpPr>
        <p:grpSpPr>
          <a:xfrm>
            <a:off x="0" y="0"/>
            <a:ext cx="12192000" cy="648855"/>
            <a:chOff x="0" y="0"/>
            <a:chExt cx="4816593" cy="331970"/>
          </a:xfrm>
          <a:solidFill>
            <a:srgbClr val="DC6E53"/>
          </a:solidFill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45C91806-B80F-41E0-94E3-95C04ECA7CAA}"/>
                </a:ext>
              </a:extLst>
            </p:cNvPr>
            <p:cNvSpPr/>
            <p:nvPr/>
          </p:nvSpPr>
          <p:spPr>
            <a:xfrm>
              <a:off x="0" y="0"/>
              <a:ext cx="4816592" cy="331970"/>
            </a:xfrm>
            <a:custGeom>
              <a:avLst/>
              <a:gdLst/>
              <a:ahLst/>
              <a:cxnLst/>
              <a:rect l="l" t="t" r="r" b="b"/>
              <a:pathLst>
                <a:path w="4816592" h="331970">
                  <a:moveTo>
                    <a:pt x="0" y="0"/>
                  </a:moveTo>
                  <a:lnTo>
                    <a:pt x="4816592" y="0"/>
                  </a:lnTo>
                  <a:lnTo>
                    <a:pt x="4816592" y="331970"/>
                  </a:lnTo>
                  <a:lnTo>
                    <a:pt x="0" y="331970"/>
                  </a:lnTo>
                  <a:close/>
                </a:path>
              </a:pathLst>
            </a:custGeom>
            <a:grpFill/>
          </p:spPr>
        </p:sp>
        <p:sp>
          <p:nvSpPr>
            <p:cNvPr id="58" name="TextBox 4">
              <a:extLst>
                <a:ext uri="{FF2B5EF4-FFF2-40B4-BE49-F238E27FC236}">
                  <a16:creationId xmlns:a16="http://schemas.microsoft.com/office/drawing/2014/main" id="{2D79F067-D25C-439D-B0F2-3599F942F124}"/>
                </a:ext>
              </a:extLst>
            </p:cNvPr>
            <p:cNvSpPr txBox="1"/>
            <p:nvPr/>
          </p:nvSpPr>
          <p:spPr>
            <a:xfrm>
              <a:off x="0" y="-76200"/>
              <a:ext cx="4816593" cy="40817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77"/>
                </a:lnSpc>
              </a:pPr>
              <a:endParaRPr sz="1200"/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06C14BD0-A3E4-43BF-8DB3-85074A945A83}"/>
              </a:ext>
            </a:extLst>
          </p:cNvPr>
          <p:cNvSpPr txBox="1"/>
          <p:nvPr/>
        </p:nvSpPr>
        <p:spPr>
          <a:xfrm>
            <a:off x="347785" y="139032"/>
            <a:ext cx="3563815" cy="393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1.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무역투자</a:t>
            </a:r>
            <a:r>
              <a:rPr lang="en-US" altLang="ko-KR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24 </a:t>
            </a:r>
            <a:r>
              <a:rPr lang="ko-KR" altLang="en-US" sz="2333" b="1" spc="-149" dirty="0">
                <a:solidFill>
                  <a:srgbClr val="FFFFFF"/>
                </a:solidFill>
                <a:latin typeface="Gothic A1 Ultra-Bold"/>
                <a:ea typeface="Gothic A1 Ultra-Bold"/>
                <a:cs typeface="Gothic A1 Ultra-Bold"/>
                <a:sym typeface="Gothic A1 Ultra-Bold"/>
              </a:rPr>
              <a:t>가입하기</a:t>
            </a:r>
            <a:endParaRPr lang="en-US" sz="2333" b="1" spc="-149" dirty="0">
              <a:solidFill>
                <a:srgbClr val="FFFFFF"/>
              </a:solidFill>
              <a:latin typeface="Gothic A1 Ultra-Bold"/>
              <a:ea typeface="Gothic A1 Ultra-Bold"/>
              <a:cs typeface="Gothic A1 Ultra-Bold"/>
              <a:sym typeface="Gothic A1 Ultra-Bold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935F0C-4BD9-4E2A-9E4E-42D3329616F1}"/>
              </a:ext>
            </a:extLst>
          </p:cNvPr>
          <p:cNvGrpSpPr/>
          <p:nvPr/>
        </p:nvGrpSpPr>
        <p:grpSpPr>
          <a:xfrm>
            <a:off x="440213" y="880626"/>
            <a:ext cx="7332187" cy="316380"/>
            <a:chOff x="660320" y="1079727"/>
            <a:chExt cx="5207080" cy="474571"/>
          </a:xfrm>
        </p:grpSpPr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B58F313-4894-4AF6-A2EC-4E6D60BAB838}"/>
                </a:ext>
              </a:extLst>
            </p:cNvPr>
            <p:cNvGrpSpPr/>
            <p:nvPr/>
          </p:nvGrpSpPr>
          <p:grpSpPr>
            <a:xfrm>
              <a:off x="660320" y="1079727"/>
              <a:ext cx="457200" cy="422912"/>
              <a:chOff x="660320" y="1079727"/>
              <a:chExt cx="457200" cy="422912"/>
            </a:xfrm>
          </p:grpSpPr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F41BEBFB-2FF3-408B-B4DB-4FBB6413BF1E}"/>
                  </a:ext>
                </a:extLst>
              </p:cNvPr>
              <p:cNvGrpSpPr/>
              <p:nvPr/>
            </p:nvGrpSpPr>
            <p:grpSpPr>
              <a:xfrm>
                <a:off x="660320" y="1090212"/>
                <a:ext cx="457200" cy="412427"/>
                <a:chOff x="0" y="0"/>
                <a:chExt cx="812800" cy="81280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722A0ED8-2F4D-48B1-B911-5BBDBAD849F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82120"/>
                </a:solidFill>
              </p:spPr>
            </p:sp>
            <p:sp>
              <p:nvSpPr>
                <p:cNvPr id="70" name="TextBox 11">
                  <a:extLst>
                    <a:ext uri="{FF2B5EF4-FFF2-40B4-BE49-F238E27FC236}">
                      <a16:creationId xmlns:a16="http://schemas.microsoft.com/office/drawing/2014/main" id="{1FEC4F6B-B7DD-4CBF-AE44-C1521F3210D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9402" tIns="29402" rIns="29402" bIns="29402" rtlCol="0" anchor="ctr"/>
                <a:lstStyle/>
                <a:p>
                  <a:pPr algn="ctr">
                    <a:lnSpc>
                      <a:spcPts val="1493"/>
                    </a:lnSpc>
                  </a:pPr>
                  <a:endParaRPr sz="1333"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</a:endParaRPr>
                </a:p>
              </p:txBody>
            </p:sp>
          </p:grpSp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93C863EA-B194-43F7-9DD7-152103BA797C}"/>
                  </a:ext>
                </a:extLst>
              </p:cNvPr>
              <p:cNvSpPr txBox="1"/>
              <p:nvPr/>
            </p:nvSpPr>
            <p:spPr>
              <a:xfrm>
                <a:off x="766351" y="1079727"/>
                <a:ext cx="230640" cy="394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2"/>
                  </a:lnSpc>
                </a:pPr>
                <a:r>
                  <a:rPr lang="en-US" sz="1333" b="1" dirty="0">
                    <a:solidFill>
                      <a:srgbClr val="FFFFFF"/>
                    </a:solidFill>
                    <a:latin typeface="코트라 고딕체" panose="02020603020101020101" pitchFamily="18" charset="-127"/>
                    <a:ea typeface="코트라 고딕체" panose="02020603020101020101" pitchFamily="18" charset="-127"/>
                    <a:cs typeface="코트라 고딕체" panose="02020603020101020101" pitchFamily="18" charset="-127"/>
                    <a:sym typeface="Montserrat Bold"/>
                  </a:rPr>
                  <a:t>6</a:t>
                </a:r>
              </a:p>
            </p:txBody>
          </p:sp>
        </p:grp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61B18D82-6665-456C-B26B-90B749B3267B}"/>
                </a:ext>
              </a:extLst>
            </p:cNvPr>
            <p:cNvSpPr txBox="1"/>
            <p:nvPr/>
          </p:nvSpPr>
          <p:spPr>
            <a:xfrm>
              <a:off x="1281838" y="1143608"/>
              <a:ext cx="4585562" cy="410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무역투자</a:t>
              </a:r>
              <a:r>
                <a:rPr lang="en-US" altLang="ko-KR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24 </a:t>
              </a:r>
              <a:r>
                <a:rPr lang="ko-KR" altLang="en-US" sz="1867" b="1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가입하기 </a:t>
              </a:r>
              <a:r>
                <a:rPr 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| 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소속기업 검색</a:t>
              </a:r>
              <a:r>
                <a:rPr lang="en-US" altLang="ko-KR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(</a:t>
              </a:r>
              <a:r>
                <a:rPr lang="ko-KR" altLang="en-US" sz="1867" dirty="0" err="1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기등록된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 사업자등록번호</a:t>
              </a:r>
              <a:r>
                <a:rPr lang="en-US" altLang="ko-KR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/</a:t>
              </a:r>
              <a:r>
                <a:rPr lang="ko-KR" altLang="en-US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기업</a:t>
              </a:r>
              <a:r>
                <a:rPr lang="en-US" altLang="ko-KR" sz="1867" dirty="0">
                  <a:solidFill>
                    <a:srgbClr val="000000"/>
                  </a:solidFill>
                  <a:latin typeface="코트라 고딕체" panose="02020603020101020101" pitchFamily="18" charset="-127"/>
                  <a:ea typeface="코트라 고딕체" panose="02020603020101020101" pitchFamily="18" charset="-127"/>
                  <a:cs typeface="코트라 고딕체" panose="02020603020101020101" pitchFamily="18" charset="-127"/>
                  <a:sym typeface="윤고딕"/>
                </a:rPr>
                <a:t>)</a:t>
              </a:r>
              <a:endParaRPr lang="en-US" sz="1867" dirty="0">
                <a:solidFill>
                  <a:srgbClr val="000000"/>
                </a:solidFill>
                <a:latin typeface="코트라 고딕체" panose="02020603020101020101" pitchFamily="18" charset="-127"/>
                <a:ea typeface="코트라 고딕체" panose="02020603020101020101" pitchFamily="18" charset="-127"/>
                <a:cs typeface="코트라 고딕체" panose="02020603020101020101" pitchFamily="18" charset="-127"/>
                <a:sym typeface="윤고딕"/>
              </a:endParaRPr>
            </a:p>
          </p:txBody>
        </p:sp>
      </p:grpSp>
      <p:sp>
        <p:nvSpPr>
          <p:cNvPr id="17" name="TextBox 35">
            <a:extLst>
              <a:ext uri="{FF2B5EF4-FFF2-40B4-BE49-F238E27FC236}">
                <a16:creationId xmlns:a16="http://schemas.microsoft.com/office/drawing/2014/main" id="{7B5DF2B2-657B-4720-87C9-E31D3197F7E7}"/>
              </a:ext>
            </a:extLst>
          </p:cNvPr>
          <p:cNvSpPr txBox="1"/>
          <p:nvPr/>
        </p:nvSpPr>
        <p:spPr>
          <a:xfrm>
            <a:off x="8128000" y="-41078"/>
            <a:ext cx="5143167" cy="67973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>
              <a:lnSpc>
                <a:spcPts val="5984"/>
              </a:lnSpc>
              <a:spcBef>
                <a:spcPct val="0"/>
              </a:spcBef>
              <a:defRPr/>
            </a:pPr>
            <a:r>
              <a:rPr lang="en-US" altLang="ko-KR" sz="2667" b="1" dirty="0">
                <a:solidFill>
                  <a:schemeClr val="lt1"/>
                </a:solidFill>
                <a:latin typeface="코트라 볼드체" panose="02020603020101020101" pitchFamily="18" charset="-127"/>
                <a:ea typeface="코트라 볼드체" panose="02020603020101020101" pitchFamily="18" charset="-127"/>
                <a:cs typeface="코트라 볼드체" panose="02020603020101020101" pitchFamily="18" charset="-127"/>
                <a:sym typeface="Helios Extended Bold"/>
              </a:rPr>
              <a:t>www.kotra.or.kr</a:t>
            </a: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DAC454AF-F920-4191-AC8E-5A84C6C5FF52}"/>
              </a:ext>
            </a:extLst>
          </p:cNvPr>
          <p:cNvSpPr txBox="1"/>
          <p:nvPr/>
        </p:nvSpPr>
        <p:spPr>
          <a:xfrm>
            <a:off x="56458" y="4222580"/>
            <a:ext cx="3783822" cy="346249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⑩ 기업의 사업자등록번호를 입력하여 연결할 기업을 검색 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A89438F-1D7B-4A76-80CA-E88389C70233}"/>
              </a:ext>
            </a:extLst>
          </p:cNvPr>
          <p:cNvSpPr/>
          <p:nvPr/>
        </p:nvSpPr>
        <p:spPr>
          <a:xfrm>
            <a:off x="500569" y="2703610"/>
            <a:ext cx="2895600" cy="34164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FD4C022-CE5F-4C0C-AD8C-2C7B55F4D26D}"/>
              </a:ext>
            </a:extLst>
          </p:cNvPr>
          <p:cNvSpPr/>
          <p:nvPr/>
        </p:nvSpPr>
        <p:spPr>
          <a:xfrm>
            <a:off x="4426887" y="1479831"/>
            <a:ext cx="2689588" cy="420768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0731196-391A-4C01-A2C2-EC5BFBF14191}"/>
              </a:ext>
            </a:extLst>
          </p:cNvPr>
          <p:cNvSpPr/>
          <p:nvPr/>
        </p:nvSpPr>
        <p:spPr>
          <a:xfrm>
            <a:off x="4513476" y="4286111"/>
            <a:ext cx="2507439" cy="35522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69C94BDA-74E1-48FC-8DD9-32C5867CDEC2}"/>
              </a:ext>
            </a:extLst>
          </p:cNvPr>
          <p:cNvSpPr txBox="1"/>
          <p:nvPr/>
        </p:nvSpPr>
        <p:spPr>
          <a:xfrm>
            <a:off x="3820373" y="5608282"/>
            <a:ext cx="3932052" cy="1177245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b="1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⑪</a:t>
            </a:r>
            <a:r>
              <a:rPr lang="en-US" altLang="ko-KR" sz="1200" b="1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-1</a:t>
            </a:r>
            <a:r>
              <a:rPr lang="ko-KR" altLang="en-US" sz="1200" b="1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기업이 검색되는 경우</a:t>
            </a:r>
            <a:r>
              <a:rPr lang="en-US" altLang="ko-KR" sz="1200" b="1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)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기업연결코드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초기 연결코드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: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사업자등록번호 앞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6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자리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추후 수정 가능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를 입력 후 확인 클릭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기업연결코드를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모르는 경우 귀사의 무역투자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24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기업 정보 관리자 또는 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KOTRA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고객센터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(1600-7119)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문의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FE87ED-0C2A-4FB8-BB8B-7F8999C27F5B}"/>
              </a:ext>
            </a:extLst>
          </p:cNvPr>
          <p:cNvSpPr txBox="1"/>
          <p:nvPr/>
        </p:nvSpPr>
        <p:spPr>
          <a:xfrm>
            <a:off x="7945851" y="4688920"/>
            <a:ext cx="3652440" cy="623248"/>
          </a:xfrm>
          <a:prstGeom prst="rect">
            <a:avLst/>
          </a:prstGeom>
          <a:solidFill>
            <a:srgbClr val="FFE7D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200" b="1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⑪</a:t>
            </a:r>
            <a:r>
              <a:rPr lang="en-US" altLang="ko-KR" sz="1200" b="1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-2 (</a:t>
            </a:r>
            <a:r>
              <a:rPr lang="ko-KR" altLang="en-US" sz="1200" b="1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기업이 검색되지 않는 경우</a:t>
            </a:r>
            <a:r>
              <a:rPr lang="en-US" altLang="ko-KR" sz="1200" b="1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)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  <a:hlinkClick r:id="rId5" action="ppaction://hlinksldjump"/>
              </a:rPr>
              <a:t>⑨</a:t>
            </a:r>
            <a:r>
              <a:rPr lang="en-US" altLang="ko-KR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  <a:hlinkClick r:id="rId5" action="ppaction://hlinksldjump"/>
              </a:rPr>
              <a:t>-2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  <a:hlinkClick r:id="rId5" action="ppaction://hlinksldjump"/>
              </a:rPr>
              <a:t>를 참고하여 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기업 </a:t>
            </a:r>
            <a:r>
              <a:rPr lang="ko-KR" altLang="en-US" sz="1200" dirty="0" err="1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미소속</a:t>
            </a:r>
            <a:r>
              <a:rPr lang="ko-KR" altLang="en-US" sz="1200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회원으로 가입 후 기업 신규 등록 절차 진행</a:t>
            </a:r>
            <a:r>
              <a:rPr lang="en-US" altLang="ko-KR" sz="1200" b="1" dirty="0">
                <a:solidFill>
                  <a:srgbClr val="FF0000"/>
                </a:solidFill>
                <a:latin typeface="코트라 고딕체"/>
                <a:ea typeface="코트라 고딕체"/>
                <a:cs typeface="코트라 고딕체"/>
              </a:rPr>
              <a:t> </a:t>
            </a:r>
            <a:endParaRPr lang="en-US" altLang="ko-KR" sz="1200" dirty="0">
              <a:solidFill>
                <a:srgbClr val="FF0000"/>
              </a:solidFill>
              <a:latin typeface="코트라 고딕체"/>
              <a:ea typeface="코트라 고딕체"/>
              <a:cs typeface="코트라 고딕체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F9B4886-5BAF-45C2-84D7-467CB3A21464}"/>
              </a:ext>
            </a:extLst>
          </p:cNvPr>
          <p:cNvSpPr/>
          <p:nvPr/>
        </p:nvSpPr>
        <p:spPr>
          <a:xfrm>
            <a:off x="2273782" y="4026626"/>
            <a:ext cx="550381" cy="9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8987B1F2-A065-4305-A5E3-85F6771EE3CE}"/>
              </a:ext>
            </a:extLst>
          </p:cNvPr>
          <p:cNvSpPr/>
          <p:nvPr/>
        </p:nvSpPr>
        <p:spPr>
          <a:xfrm>
            <a:off x="5219951" y="2755379"/>
            <a:ext cx="550381" cy="9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A6BAAFE0-585E-4DCC-9E1F-C9729C460AAD}"/>
              </a:ext>
            </a:extLst>
          </p:cNvPr>
          <p:cNvSpPr/>
          <p:nvPr/>
        </p:nvSpPr>
        <p:spPr>
          <a:xfrm>
            <a:off x="4669570" y="2013567"/>
            <a:ext cx="550381" cy="9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1A3026C-51DA-4201-B918-C4D2AA0BA6CC}"/>
              </a:ext>
            </a:extLst>
          </p:cNvPr>
          <p:cNvSpPr/>
          <p:nvPr/>
        </p:nvSpPr>
        <p:spPr>
          <a:xfrm>
            <a:off x="5219951" y="3926729"/>
            <a:ext cx="550381" cy="9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6323BC9F-CCE2-41F2-B51E-2F3AD0EFB210}"/>
              </a:ext>
            </a:extLst>
          </p:cNvPr>
          <p:cNvSpPr/>
          <p:nvPr/>
        </p:nvSpPr>
        <p:spPr>
          <a:xfrm>
            <a:off x="5219950" y="4130941"/>
            <a:ext cx="550381" cy="9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3D11A5A-EF07-4473-B107-513E1E0B1552}"/>
              </a:ext>
            </a:extLst>
          </p:cNvPr>
          <p:cNvSpPr/>
          <p:nvPr/>
        </p:nvSpPr>
        <p:spPr>
          <a:xfrm>
            <a:off x="5236018" y="3212120"/>
            <a:ext cx="550381" cy="9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0AFB719-6B55-4A82-8B0A-7584AAD32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0" y="1830196"/>
            <a:ext cx="3043391" cy="2856212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F9BB5412-8879-4974-8016-38B6F0BD416A}"/>
              </a:ext>
            </a:extLst>
          </p:cNvPr>
          <p:cNvSpPr/>
          <p:nvPr/>
        </p:nvSpPr>
        <p:spPr>
          <a:xfrm>
            <a:off x="8128000" y="1820001"/>
            <a:ext cx="3043391" cy="272934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08A62CED-12F6-4001-ACF2-B3C62EBB3475}"/>
              </a:ext>
            </a:extLst>
          </p:cNvPr>
          <p:cNvSpPr/>
          <p:nvPr/>
        </p:nvSpPr>
        <p:spPr>
          <a:xfrm>
            <a:off x="8380435" y="2410852"/>
            <a:ext cx="550381" cy="9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156672A9-28E4-419E-A512-02A1B96666A5}"/>
              </a:ext>
            </a:extLst>
          </p:cNvPr>
          <p:cNvSpPr/>
          <p:nvPr/>
        </p:nvSpPr>
        <p:spPr>
          <a:xfrm>
            <a:off x="343404" y="2213241"/>
            <a:ext cx="3163693" cy="191296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1756931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1501</Words>
  <Application>Microsoft Office PowerPoint</Application>
  <PresentationFormat>와이드스크린</PresentationFormat>
  <Paragraphs>196</Paragraphs>
  <Slides>31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9" baseType="lpstr">
      <vt:lpstr>Gothic A1 Bold</vt:lpstr>
      <vt:lpstr>Gothic A1 Ultra-Bold</vt:lpstr>
      <vt:lpstr>Open Sans Bold</vt:lpstr>
      <vt:lpstr>맑은 고딕</vt:lpstr>
      <vt:lpstr>코트라 고딕체</vt:lpstr>
      <vt:lpstr>코트라 볼드체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kotra</dc:creator>
  <cp:lastModifiedBy>kotra</cp:lastModifiedBy>
  <cp:revision>121</cp:revision>
  <dcterms:created xsi:type="dcterms:W3CDTF">2025-07-17T00:30:35Z</dcterms:created>
  <dcterms:modified xsi:type="dcterms:W3CDTF">2026-01-27T10:25:43Z</dcterms:modified>
</cp:coreProperties>
</file>