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A4E4"/>
    <a:srgbClr val="BEA6CD"/>
    <a:srgbClr val="7EC4DF"/>
    <a:srgbClr val="3BA5CF"/>
    <a:srgbClr val="7B4A99"/>
    <a:srgbClr val="9D7CCE"/>
    <a:srgbClr val="683E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9" autoAdjust="0"/>
    <p:restoredTop sz="94660"/>
  </p:normalViewPr>
  <p:slideViewPr>
    <p:cSldViewPr snapToGrid="0">
      <p:cViewPr varScale="1">
        <p:scale>
          <a:sx n="80" d="100"/>
          <a:sy n="80" d="100"/>
        </p:scale>
        <p:origin x="312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D0C50-6908-4DE0-A7B3-DC529FDA9811}" type="datetimeFigureOut">
              <a:rPr lang="ko-KR" altLang="en-US" smtClean="0"/>
              <a:t>2026-06-23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B20E7-DFAC-4DCA-BE83-9953DB00229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5885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D0C50-6908-4DE0-A7B3-DC529FDA9811}" type="datetimeFigureOut">
              <a:rPr lang="ko-KR" altLang="en-US" smtClean="0"/>
              <a:t>2026-06-23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B20E7-DFAC-4DCA-BE83-9953DB00229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4275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D0C50-6908-4DE0-A7B3-DC529FDA9811}" type="datetimeFigureOut">
              <a:rPr lang="ko-KR" altLang="en-US" smtClean="0"/>
              <a:t>2026-06-23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B20E7-DFAC-4DCA-BE83-9953DB00229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3480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D0C50-6908-4DE0-A7B3-DC529FDA9811}" type="datetimeFigureOut">
              <a:rPr lang="ko-KR" altLang="en-US" smtClean="0"/>
              <a:t>2026-06-23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B20E7-DFAC-4DCA-BE83-9953DB00229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83136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D0C50-6908-4DE0-A7B3-DC529FDA9811}" type="datetimeFigureOut">
              <a:rPr lang="ko-KR" altLang="en-US" smtClean="0"/>
              <a:t>2026-06-23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B20E7-DFAC-4DCA-BE83-9953DB00229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89542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D0C50-6908-4DE0-A7B3-DC529FDA9811}" type="datetimeFigureOut">
              <a:rPr lang="ko-KR" altLang="en-US" smtClean="0"/>
              <a:t>2026-06-23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B20E7-DFAC-4DCA-BE83-9953DB00229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1170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D0C50-6908-4DE0-A7B3-DC529FDA9811}" type="datetimeFigureOut">
              <a:rPr lang="ko-KR" altLang="en-US" smtClean="0"/>
              <a:t>2026-06-23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B20E7-DFAC-4DCA-BE83-9953DB00229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39925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D0C50-6908-4DE0-A7B3-DC529FDA9811}" type="datetimeFigureOut">
              <a:rPr lang="ko-KR" altLang="en-US" smtClean="0"/>
              <a:t>2026-06-23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B20E7-DFAC-4DCA-BE83-9953DB00229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88378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D0C50-6908-4DE0-A7B3-DC529FDA9811}" type="datetimeFigureOut">
              <a:rPr lang="ko-KR" altLang="en-US" smtClean="0"/>
              <a:t>2026-06-23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B20E7-DFAC-4DCA-BE83-9953DB00229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6073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D0C50-6908-4DE0-A7B3-DC529FDA9811}" type="datetimeFigureOut">
              <a:rPr lang="ko-KR" altLang="en-US" smtClean="0"/>
              <a:t>2026-06-23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B20E7-DFAC-4DCA-BE83-9953DB00229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15813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D0C50-6908-4DE0-A7B3-DC529FDA9811}" type="datetimeFigureOut">
              <a:rPr lang="ko-KR" altLang="en-US" smtClean="0"/>
              <a:t>2026-06-23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B20E7-DFAC-4DCA-BE83-9953DB00229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818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FD0C50-6908-4DE0-A7B3-DC529FDA9811}" type="datetimeFigureOut">
              <a:rPr lang="ko-KR" altLang="en-US" smtClean="0"/>
              <a:t>2026-06-23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B20E7-DFAC-4DCA-BE83-9953DB00229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2352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_x214717368">
            <a:extLst>
              <a:ext uri="{FF2B5EF4-FFF2-40B4-BE49-F238E27FC236}">
                <a16:creationId xmlns:a16="http://schemas.microsoft.com/office/drawing/2014/main" id="{D0F29E71-04E4-49B6-A64B-ADD61D55F3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326" y="242286"/>
            <a:ext cx="787045" cy="461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563356E6-C8E0-4411-AB27-962BA4CE8775}"/>
              </a:ext>
            </a:extLst>
          </p:cNvPr>
          <p:cNvSpPr txBox="1"/>
          <p:nvPr/>
        </p:nvSpPr>
        <p:spPr>
          <a:xfrm>
            <a:off x="1299630" y="360114"/>
            <a:ext cx="2857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latin typeface="+mn-ea"/>
              </a:rPr>
              <a:t>기업명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9C66B31-B489-40FF-B203-ED13F27BEE7E}"/>
              </a:ext>
            </a:extLst>
          </p:cNvPr>
          <p:cNvSpPr txBox="1"/>
          <p:nvPr/>
        </p:nvSpPr>
        <p:spPr>
          <a:xfrm>
            <a:off x="1299630" y="118117"/>
            <a:ext cx="28575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100" dirty="0">
                <a:latin typeface="+mn-ea"/>
              </a:rPr>
              <a:t>기업 아이템 </a:t>
            </a:r>
            <a:r>
              <a:rPr lang="ko-KR" altLang="en-US" sz="1100" dirty="0" err="1">
                <a:latin typeface="+mn-ea"/>
              </a:rPr>
              <a:t>한줄</a:t>
            </a:r>
            <a:r>
              <a:rPr lang="ko-KR" altLang="en-US" sz="1100" dirty="0">
                <a:latin typeface="+mn-ea"/>
              </a:rPr>
              <a:t> 소개</a:t>
            </a: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93846921-A383-4519-9A32-33F2BF664B3D}"/>
              </a:ext>
            </a:extLst>
          </p:cNvPr>
          <p:cNvSpPr/>
          <p:nvPr/>
        </p:nvSpPr>
        <p:spPr>
          <a:xfrm>
            <a:off x="130629" y="0"/>
            <a:ext cx="326571" cy="909981"/>
          </a:xfrm>
          <a:prstGeom prst="rect">
            <a:avLst/>
          </a:prstGeom>
          <a:gradFill>
            <a:gsLst>
              <a:gs pos="11000">
                <a:srgbClr val="7B4A99"/>
              </a:gs>
              <a:gs pos="100000">
                <a:srgbClr val="3BA5CF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+mn-ea"/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id="{16BB0702-7C48-4F3A-8C6C-2778567A7651}"/>
              </a:ext>
            </a:extLst>
          </p:cNvPr>
          <p:cNvCxnSpPr/>
          <p:nvPr/>
        </p:nvCxnSpPr>
        <p:spPr>
          <a:xfrm>
            <a:off x="130629" y="904028"/>
            <a:ext cx="6727371" cy="0"/>
          </a:xfrm>
          <a:prstGeom prst="line">
            <a:avLst/>
          </a:prstGeom>
          <a:ln>
            <a:gradFill flip="none" rotWithShape="1">
              <a:gsLst>
                <a:gs pos="0">
                  <a:srgbClr val="7B4A99"/>
                </a:gs>
                <a:gs pos="100000">
                  <a:srgbClr val="3BA5CF"/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표 17">
            <a:extLst>
              <a:ext uri="{FF2B5EF4-FFF2-40B4-BE49-F238E27FC236}">
                <a16:creationId xmlns:a16="http://schemas.microsoft.com/office/drawing/2014/main" id="{60C70414-EC1F-4889-8BC5-24729A712E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3230101"/>
              </p:ext>
            </p:extLst>
          </p:nvPr>
        </p:nvGraphicFramePr>
        <p:xfrm>
          <a:off x="130629" y="1299913"/>
          <a:ext cx="6596743" cy="304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5271">
                  <a:extLst>
                    <a:ext uri="{9D8B030D-6E8A-4147-A177-3AD203B41FA5}">
                      <a16:colId xmlns:a16="http://schemas.microsoft.com/office/drawing/2014/main" val="2535960870"/>
                    </a:ext>
                  </a:extLst>
                </a:gridCol>
                <a:gridCol w="1289957">
                  <a:extLst>
                    <a:ext uri="{9D8B030D-6E8A-4147-A177-3AD203B41FA5}">
                      <a16:colId xmlns:a16="http://schemas.microsoft.com/office/drawing/2014/main" val="3660174712"/>
                    </a:ext>
                  </a:extLst>
                </a:gridCol>
                <a:gridCol w="3951515">
                  <a:extLst>
                    <a:ext uri="{9D8B030D-6E8A-4147-A177-3AD203B41FA5}">
                      <a16:colId xmlns:a16="http://schemas.microsoft.com/office/drawing/2014/main" val="1769428243"/>
                    </a:ext>
                  </a:extLst>
                </a:gridCol>
              </a:tblGrid>
              <a:tr h="21853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사업분야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4A99"/>
                    </a:solidFill>
                  </a:tcPr>
                </a:tc>
                <a:tc gridSpan="2">
                  <a:txBody>
                    <a:bodyPr/>
                    <a:lstStyle/>
                    <a:p>
                      <a:pPr latinLnBrk="1"/>
                      <a:r>
                        <a:rPr lang="ko-KR" altLang="en-US" sz="1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제조</a:t>
                      </a:r>
                      <a:r>
                        <a:rPr lang="en-US" altLang="ko-KR" sz="1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지식서비스 등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0819499"/>
                  </a:ext>
                </a:extLst>
              </a:tr>
              <a:tr h="218534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회사정보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4A99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회사설립년도</a:t>
                      </a:r>
                      <a:endParaRPr lang="ko-KR" altLang="en-US" sz="1000" b="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EA6CD">
                        <a:alpha val="4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2004</a:t>
                      </a:r>
                      <a:r>
                        <a:rPr lang="ko-KR" altLang="en-US" sz="1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4377104"/>
                  </a:ext>
                </a:extLst>
              </a:tr>
              <a:tr h="218534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b="0" dirty="0">
                        <a:solidFill>
                          <a:schemeClr val="bg1"/>
                        </a:solidFill>
                        <a:latin typeface="나눔스퀘어 Bold" panose="020B0600000101010101" pitchFamily="50" charset="-127"/>
                        <a:ea typeface="나눔스퀘어 Bold" panose="020B0600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회사주소 </a:t>
                      </a:r>
                      <a:r>
                        <a:rPr lang="en-US" altLang="ko-KR" sz="1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/ </a:t>
                      </a:r>
                      <a:r>
                        <a:rPr lang="ko-KR" altLang="en-US" sz="1000" b="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직원수</a:t>
                      </a:r>
                      <a:endParaRPr lang="ko-KR" altLang="en-US" sz="1000" b="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EA6CD">
                        <a:alpha val="4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인천광역시 송도동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1744354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err="1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직원프로필</a:t>
                      </a:r>
                      <a:endParaRPr lang="ko-KR" altLang="en-US" sz="10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4A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latinLnBrk="1"/>
                      <a:r>
                        <a:rPr lang="ko-KR" altLang="en-US" sz="1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대표이사 및 주요인력 </a:t>
                      </a:r>
                      <a:r>
                        <a:rPr lang="ko-KR" altLang="en-US" sz="1000" b="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간단프로필</a:t>
                      </a:r>
                      <a:r>
                        <a:rPr lang="ko-KR" altLang="en-US" sz="1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 기재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b="0" dirty="0">
                        <a:solidFill>
                          <a:schemeClr val="tx2">
                            <a:lumMod val="75000"/>
                          </a:schemeClr>
                        </a:solidFill>
                        <a:latin typeface="나눔스퀘어 Bold" panose="020B0600000101010101" pitchFamily="50" charset="-127"/>
                        <a:ea typeface="나눔스퀘어 Bold" panose="020B0600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925447"/>
                  </a:ext>
                </a:extLst>
              </a:tr>
              <a:tr h="23460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2023</a:t>
                      </a:r>
                      <a:r>
                        <a:rPr lang="en-US" altLang="ko-KR" sz="1000" b="0" baseline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1000" b="0" baseline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~ </a:t>
                      </a:r>
                      <a:r>
                        <a:rPr lang="en-US" altLang="ko-KR" sz="1000" b="0" baseline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25</a:t>
                      </a:r>
                      <a:r>
                        <a:rPr lang="ko-KR" altLang="en-US" sz="1000" b="0" baseline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년 </a:t>
                      </a:r>
                      <a:r>
                        <a:rPr lang="ko-KR" altLang="en-US" sz="10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매출액</a:t>
                      </a:r>
                      <a:endParaRPr lang="ko-KR" altLang="en-US" sz="10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4A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latinLnBrk="1"/>
                      <a:endParaRPr lang="ko-KR" altLang="en-US" sz="1000" b="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7132108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자본구조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4A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latinLnBrk="1"/>
                      <a:r>
                        <a:rPr lang="ko-KR" altLang="en-US" sz="1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회사 지분구조 작성</a:t>
                      </a:r>
                    </a:p>
                    <a:p>
                      <a:pPr algn="l" latinLnBrk="1"/>
                      <a:r>
                        <a:rPr lang="ko-KR" altLang="en-US" sz="1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투자자명</a:t>
                      </a:r>
                      <a:r>
                        <a:rPr lang="en-US" altLang="ko-KR" sz="1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지분율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b="0" dirty="0">
                        <a:solidFill>
                          <a:schemeClr val="tx2">
                            <a:lumMod val="75000"/>
                          </a:schemeClr>
                        </a:solidFill>
                        <a:latin typeface="나눔스퀘어 Bold" panose="020B0600000101010101" pitchFamily="50" charset="-127"/>
                        <a:ea typeface="나눔스퀘어 Bold" panose="020B0600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5839615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투자이력</a:t>
                      </a:r>
                      <a:endParaRPr lang="en-US" altLang="ko-KR" sz="10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( </a:t>
                      </a:r>
                      <a:r>
                        <a:rPr lang="ko-KR" altLang="en-US" sz="8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년도</a:t>
                      </a:r>
                      <a:r>
                        <a:rPr lang="en-US" altLang="ko-KR" sz="8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800" b="0" dirty="0" err="1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투자사</a:t>
                      </a:r>
                      <a:r>
                        <a:rPr lang="en-US" altLang="ko-KR" sz="8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8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금액 </a:t>
                      </a:r>
                      <a:r>
                        <a:rPr lang="en-US" altLang="ko-KR" sz="8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8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4A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latinLnBrk="1"/>
                      <a:r>
                        <a:rPr lang="ko-KR" altLang="en-US" sz="1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최근 투자이력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b="0" dirty="0">
                        <a:solidFill>
                          <a:schemeClr val="tx2">
                            <a:lumMod val="75000"/>
                          </a:schemeClr>
                        </a:solidFill>
                        <a:latin typeface="나눔스퀘어 Bold" panose="020B0600000101010101" pitchFamily="50" charset="-127"/>
                        <a:ea typeface="나눔스퀘어 Bold" panose="020B0600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4371575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투자희망액</a:t>
                      </a:r>
                      <a:endParaRPr lang="en-US" altLang="ko-KR" sz="10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(PRE</a:t>
                      </a:r>
                      <a:r>
                        <a:rPr lang="ko-KR" altLang="en-US" sz="800" b="0" dirty="0" err="1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기업벨류</a:t>
                      </a:r>
                      <a:r>
                        <a:rPr lang="en-US" altLang="ko-KR" sz="8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8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금액 </a:t>
                      </a:r>
                      <a:r>
                        <a:rPr lang="en-US" altLang="ko-KR" sz="8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8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4A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indent="0" algn="l" latinLnBrk="1">
                        <a:buFontTx/>
                        <a:buNone/>
                      </a:pPr>
                      <a:r>
                        <a:rPr lang="en-US" altLang="ko-KR" sz="1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1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희망 </a:t>
                      </a:r>
                      <a:r>
                        <a:rPr lang="en-US" altLang="ko-KR" sz="1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PRE</a:t>
                      </a:r>
                      <a:r>
                        <a:rPr lang="ko-KR" altLang="en-US" sz="1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000" b="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기업밸류</a:t>
                      </a:r>
                      <a:r>
                        <a:rPr lang="ko-KR" altLang="en-US" sz="1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 및 희망 투자액</a:t>
                      </a:r>
                      <a:endParaRPr lang="en-US" altLang="ko-KR" sz="1000" b="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b="0" dirty="0">
                        <a:solidFill>
                          <a:schemeClr val="tx2">
                            <a:lumMod val="75000"/>
                          </a:schemeClr>
                        </a:solidFill>
                        <a:latin typeface="나눔스퀘어 Bold" panose="020B0600000101010101" pitchFamily="50" charset="-127"/>
                        <a:ea typeface="나눔스퀘어 Bold" panose="020B0600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1257536"/>
                  </a:ext>
                </a:extLst>
              </a:tr>
              <a:tr h="21248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투자금 사용계획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4A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latinLnBrk="1"/>
                      <a:r>
                        <a:rPr lang="ko-KR" altLang="en-US" sz="1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투자금 사용목적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b="0" dirty="0">
                        <a:solidFill>
                          <a:schemeClr val="tx2">
                            <a:lumMod val="75000"/>
                          </a:schemeClr>
                        </a:solidFill>
                        <a:latin typeface="나눔스퀘어 Bold" panose="020B0600000101010101" pitchFamily="50" charset="-127"/>
                        <a:ea typeface="나눔스퀘어 Bold" panose="020B0600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7042139"/>
                  </a:ext>
                </a:extLst>
              </a:tr>
              <a:tr h="212481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Contacts</a:t>
                      </a:r>
                      <a:endParaRPr lang="ko-KR" altLang="en-US" sz="10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4A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latinLnBrk="1"/>
                      <a:r>
                        <a:rPr lang="ko-KR" altLang="en-US" sz="1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대표 성함</a:t>
                      </a:r>
                      <a:r>
                        <a:rPr lang="en-US" altLang="ko-KR" sz="1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핸드폰</a:t>
                      </a:r>
                      <a:r>
                        <a:rPr lang="en-US" altLang="ko-KR" sz="1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이메일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6158369"/>
                  </a:ext>
                </a:extLst>
              </a:tr>
            </a:tbl>
          </a:graphicData>
        </a:graphic>
      </p:graphicFrame>
      <p:sp>
        <p:nvSpPr>
          <p:cNvPr id="18" name="직사각형 17">
            <a:extLst>
              <a:ext uri="{FF2B5EF4-FFF2-40B4-BE49-F238E27FC236}">
                <a16:creationId xmlns:a16="http://schemas.microsoft.com/office/drawing/2014/main" id="{E9FBE9D5-B9BA-441A-B604-847B9FD724F3}"/>
              </a:ext>
            </a:extLst>
          </p:cNvPr>
          <p:cNvSpPr/>
          <p:nvPr/>
        </p:nvSpPr>
        <p:spPr>
          <a:xfrm>
            <a:off x="130628" y="969344"/>
            <a:ext cx="6596743" cy="276870"/>
          </a:xfrm>
          <a:prstGeom prst="rect">
            <a:avLst/>
          </a:prstGeom>
          <a:solidFill>
            <a:srgbClr val="BEA6CD"/>
          </a:solidFill>
          <a:ln>
            <a:solidFill>
              <a:srgbClr val="BEA6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400" dirty="0">
                <a:latin typeface="+mn-ea"/>
              </a:rPr>
              <a:t> </a:t>
            </a:r>
            <a:r>
              <a:rPr lang="ko-KR" altLang="en-US" sz="1400" dirty="0">
                <a:latin typeface="+mn-ea"/>
              </a:rPr>
              <a:t>◆</a:t>
            </a:r>
            <a:r>
              <a:rPr lang="en-US" altLang="ko-KR" sz="1400" dirty="0">
                <a:latin typeface="+mn-ea"/>
              </a:rPr>
              <a:t>Company Outline</a:t>
            </a:r>
            <a:endParaRPr lang="ko-KR" altLang="en-US" sz="1400" dirty="0">
              <a:latin typeface="+mn-ea"/>
            </a:endParaRP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4B1F8E18-31F1-4EC2-84DB-568EEADC72A3}"/>
              </a:ext>
            </a:extLst>
          </p:cNvPr>
          <p:cNvSpPr/>
          <p:nvPr/>
        </p:nvSpPr>
        <p:spPr>
          <a:xfrm>
            <a:off x="130628" y="4501955"/>
            <a:ext cx="6596743" cy="276870"/>
          </a:xfrm>
          <a:prstGeom prst="rect">
            <a:avLst/>
          </a:prstGeom>
          <a:solidFill>
            <a:srgbClr val="7EC4DF"/>
          </a:solidFill>
          <a:ln>
            <a:solidFill>
              <a:srgbClr val="7EC4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400" dirty="0">
                <a:latin typeface="+mn-ea"/>
              </a:rPr>
              <a:t> </a:t>
            </a:r>
            <a:r>
              <a:rPr lang="ko-KR" altLang="en-US" sz="1400" dirty="0">
                <a:latin typeface="+mn-ea"/>
              </a:rPr>
              <a:t>◆</a:t>
            </a:r>
            <a:r>
              <a:rPr lang="en-US" altLang="ko-KR" sz="1400" dirty="0">
                <a:latin typeface="+mn-ea"/>
              </a:rPr>
              <a:t>Company Outline</a:t>
            </a:r>
            <a:endParaRPr lang="ko-KR" altLang="en-US" sz="1400" dirty="0">
              <a:latin typeface="+mn-ea"/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9A72AF65-E733-4322-B0DF-8E6ED2BFC69D}"/>
              </a:ext>
            </a:extLst>
          </p:cNvPr>
          <p:cNvSpPr/>
          <p:nvPr/>
        </p:nvSpPr>
        <p:spPr>
          <a:xfrm>
            <a:off x="592666" y="103422"/>
            <a:ext cx="706963" cy="69718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50" dirty="0">
                <a:solidFill>
                  <a:schemeClr val="tx1"/>
                </a:solidFill>
                <a:latin typeface="+mn-ea"/>
              </a:rPr>
              <a:t>기업</a:t>
            </a:r>
            <a:endParaRPr lang="en-US" altLang="ko-KR" sz="1050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ko-KR" altLang="en-US" sz="1050" dirty="0">
                <a:solidFill>
                  <a:schemeClr val="tx1"/>
                </a:solidFill>
                <a:latin typeface="+mn-ea"/>
              </a:rPr>
              <a:t>로고</a:t>
            </a:r>
            <a:endParaRPr lang="en-US" altLang="ko-KR" sz="1050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en-US" altLang="ko-KR" sz="1050" dirty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1050" dirty="0">
                <a:solidFill>
                  <a:schemeClr val="tx1"/>
                </a:solidFill>
                <a:latin typeface="+mn-ea"/>
              </a:rPr>
              <a:t>이미지</a:t>
            </a:r>
            <a:r>
              <a:rPr lang="en-US" altLang="ko-KR" sz="1050" dirty="0">
                <a:solidFill>
                  <a:schemeClr val="tx1"/>
                </a:solidFill>
                <a:latin typeface="+mn-ea"/>
              </a:rPr>
              <a:t>)</a:t>
            </a:r>
            <a:endParaRPr lang="ko-KR" altLang="en-US" sz="1050" dirty="0">
              <a:solidFill>
                <a:schemeClr val="tx1"/>
              </a:solidFill>
              <a:latin typeface="+mn-ea"/>
            </a:endParaRPr>
          </a:p>
        </p:txBody>
      </p:sp>
      <p:graphicFrame>
        <p:nvGraphicFramePr>
          <p:cNvPr id="15" name="표 17">
            <a:extLst>
              <a:ext uri="{FF2B5EF4-FFF2-40B4-BE49-F238E27FC236}">
                <a16:creationId xmlns:a16="http://schemas.microsoft.com/office/drawing/2014/main" id="{B933FCE1-7598-3F6F-6876-DA4A0542D4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2738602"/>
              </p:ext>
            </p:extLst>
          </p:nvPr>
        </p:nvGraphicFramePr>
        <p:xfrm>
          <a:off x="130627" y="4874006"/>
          <a:ext cx="6596743" cy="49138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7928">
                  <a:extLst>
                    <a:ext uri="{9D8B030D-6E8A-4147-A177-3AD203B41FA5}">
                      <a16:colId xmlns:a16="http://schemas.microsoft.com/office/drawing/2014/main" val="2535960870"/>
                    </a:ext>
                  </a:extLst>
                </a:gridCol>
                <a:gridCol w="5178815">
                  <a:extLst>
                    <a:ext uri="{9D8B030D-6E8A-4147-A177-3AD203B41FA5}">
                      <a16:colId xmlns:a16="http://schemas.microsoft.com/office/drawing/2014/main" val="3660174712"/>
                    </a:ext>
                  </a:extLst>
                </a:gridCol>
              </a:tblGrid>
              <a:tr h="77412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회사서비스 소개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BA5C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800" b="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0819499"/>
                  </a:ext>
                </a:extLst>
              </a:tr>
              <a:tr h="9008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시장분석</a:t>
                      </a:r>
                      <a:endParaRPr lang="ko-KR" altLang="en-US" sz="8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BA5CF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sz="800" b="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4371575"/>
                  </a:ext>
                </a:extLst>
              </a:tr>
              <a:tr h="84450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비즈니스모델</a:t>
                      </a:r>
                      <a:endParaRPr lang="en-US" altLang="ko-KR" sz="800" b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sz="600" b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600" b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기업수익구조</a:t>
                      </a:r>
                      <a:r>
                        <a:rPr lang="en-US" altLang="ko-KR" sz="600" b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6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BA5CF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sz="800" b="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1257536"/>
                  </a:ext>
                </a:extLst>
              </a:tr>
              <a:tr h="145764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경쟁사 및 경쟁력</a:t>
                      </a:r>
                      <a:endParaRPr lang="en-US" altLang="ko-KR" sz="8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sz="6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( </a:t>
                      </a:r>
                      <a:r>
                        <a:rPr lang="ko-KR" altLang="en-US" sz="6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국내외 유사사업을</a:t>
                      </a:r>
                      <a:r>
                        <a:rPr lang="en-US" altLang="ko-KR" sz="6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/>
                      </a:r>
                      <a:br>
                        <a:rPr lang="en-US" altLang="ko-KR" sz="6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</a:br>
                      <a:r>
                        <a:rPr lang="ko-KR" altLang="en-US" sz="6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영위하는 경쟁사 분석 </a:t>
                      </a:r>
                      <a:r>
                        <a:rPr lang="en-US" altLang="ko-KR" sz="6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6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BA5CF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sz="800" b="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7042139"/>
                  </a:ext>
                </a:extLst>
              </a:tr>
              <a:tr h="59115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향후 사업방향 및</a:t>
                      </a:r>
                      <a:r>
                        <a:rPr lang="en-US" altLang="ko-KR" sz="8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/>
                      </a:r>
                      <a:br>
                        <a:rPr lang="en-US" altLang="ko-KR" sz="8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</a:br>
                      <a:r>
                        <a:rPr lang="ko-KR" altLang="en-US" sz="8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비즈니스 이슈</a:t>
                      </a:r>
                      <a:endParaRPr lang="en-US" altLang="ko-KR" sz="8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BA5CF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sz="800" b="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989142"/>
                  </a:ext>
                </a:extLst>
              </a:tr>
              <a:tr h="34564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특허 보유현황</a:t>
                      </a:r>
                      <a:endParaRPr lang="en-US" altLang="ko-KR" sz="8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sz="6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( </a:t>
                      </a:r>
                      <a:r>
                        <a:rPr lang="ko-KR" altLang="en-US" sz="6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기술 허들 </a:t>
                      </a:r>
                      <a:r>
                        <a:rPr lang="en-US" altLang="ko-KR" sz="6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6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BA5CF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sz="800" b="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2979505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975610" y="4495800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ko-KR" altLang="en-US" dirty="0"/>
          </a:p>
        </p:txBody>
      </p:sp>
      <p:sp>
        <p:nvSpPr>
          <p:cNvPr id="19" name="직사각형 18"/>
          <p:cNvSpPr/>
          <p:nvPr/>
        </p:nvSpPr>
        <p:spPr>
          <a:xfrm>
            <a:off x="2240396" y="590946"/>
            <a:ext cx="3611880" cy="30479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400" i="1" dirty="0"/>
              <a:t>*</a:t>
            </a:r>
            <a:r>
              <a:rPr lang="ko-KR" altLang="en-US" sz="1400" i="1" dirty="0"/>
              <a:t>제출시 본 이미지 삭제</a:t>
            </a:r>
            <a:endParaRPr lang="en-US" altLang="ko-KR" sz="1400" i="1" dirty="0"/>
          </a:p>
          <a:p>
            <a:endParaRPr lang="en-US" altLang="ko-KR" sz="1400" i="1" dirty="0"/>
          </a:p>
          <a:p>
            <a:r>
              <a:rPr lang="en-US" altLang="ko-KR" sz="1400" dirty="0"/>
              <a:t>**</a:t>
            </a:r>
            <a:r>
              <a:rPr lang="ko-KR" altLang="en-US" sz="1400" dirty="0"/>
              <a:t>작성방법</a:t>
            </a:r>
            <a:endParaRPr lang="en-US" altLang="ko-KR" sz="1400" dirty="0"/>
          </a:p>
          <a:p>
            <a:r>
              <a:rPr lang="en-US" altLang="ko-KR" sz="1400" dirty="0"/>
              <a:t>-  </a:t>
            </a:r>
            <a:r>
              <a:rPr lang="ko-KR" altLang="en-US" sz="1400" dirty="0"/>
              <a:t>    개념 </a:t>
            </a:r>
            <a:r>
              <a:rPr lang="en-US" altLang="ko-KR" sz="1400" dirty="0"/>
              <a:t>: IR</a:t>
            </a:r>
            <a:r>
              <a:rPr lang="ko-KR" altLang="en-US" sz="1400" dirty="0"/>
              <a:t>자료의 요약 버전</a:t>
            </a:r>
            <a:endParaRPr lang="en-US" altLang="ko-KR" sz="1400" dirty="0"/>
          </a:p>
          <a:p>
            <a:pPr marL="285750" indent="-285750">
              <a:buFontTx/>
              <a:buChar char="-"/>
            </a:pPr>
            <a:r>
              <a:rPr lang="ko-KR" altLang="en-US" sz="1400" dirty="0"/>
              <a:t>최대 </a:t>
            </a:r>
            <a:r>
              <a:rPr lang="en-US" altLang="ko-KR" sz="1400" dirty="0"/>
              <a:t>2page </a:t>
            </a:r>
            <a:r>
              <a:rPr lang="ko-KR" altLang="en-US" sz="1400" dirty="0"/>
              <a:t>이내</a:t>
            </a:r>
            <a:endParaRPr lang="en-US" altLang="ko-KR" sz="1400" dirty="0"/>
          </a:p>
          <a:p>
            <a:pPr marL="285750" indent="-285750">
              <a:buFontTx/>
              <a:buChar char="-"/>
            </a:pPr>
            <a:r>
              <a:rPr lang="ko-KR" altLang="en-US" sz="1400" dirty="0"/>
              <a:t>이미지 삽입</a:t>
            </a:r>
            <a:r>
              <a:rPr lang="en-US" altLang="ko-KR" sz="1400" dirty="0"/>
              <a:t> </a:t>
            </a:r>
            <a:r>
              <a:rPr lang="ko-KR" altLang="en-US" sz="1400" dirty="0"/>
              <a:t>가능</a:t>
            </a:r>
            <a:r>
              <a:rPr lang="en-US" altLang="ko-KR" sz="1400" dirty="0"/>
              <a:t/>
            </a:r>
            <a:br>
              <a:rPr lang="en-US" altLang="ko-KR" sz="1400" dirty="0"/>
            </a:br>
            <a:r>
              <a:rPr lang="en-US" altLang="ko-KR" sz="1400" dirty="0"/>
              <a:t>*</a:t>
            </a:r>
            <a:r>
              <a:rPr lang="ko-KR" altLang="en-US" sz="1400" dirty="0"/>
              <a:t>투자자의 이해를 도울 수 있는 이미지 삽입 가능</a:t>
            </a:r>
            <a:endParaRPr lang="en-US" altLang="ko-KR" sz="1400" dirty="0"/>
          </a:p>
          <a:p>
            <a:pPr marL="285750" indent="-285750">
              <a:buFontTx/>
              <a:buChar char="-"/>
            </a:pPr>
            <a:r>
              <a:rPr lang="en-US" altLang="ko-KR" sz="1400" dirty="0"/>
              <a:t>Text</a:t>
            </a:r>
            <a:r>
              <a:rPr lang="ko-KR" altLang="en-US" sz="1400" dirty="0"/>
              <a:t> 요약 시</a:t>
            </a:r>
            <a:r>
              <a:rPr lang="en-US" altLang="ko-KR" sz="1400" dirty="0"/>
              <a:t>, </a:t>
            </a:r>
            <a:r>
              <a:rPr lang="ko-KR" altLang="en-US" sz="1400" dirty="0"/>
              <a:t>개괄식으로 주제 표현 필요</a:t>
            </a:r>
            <a:endParaRPr lang="en-US" altLang="ko-KR" sz="1400" dirty="0"/>
          </a:p>
          <a:p>
            <a:pPr marL="285750" indent="-285750">
              <a:buFontTx/>
              <a:buChar char="-"/>
            </a:pPr>
            <a:r>
              <a:rPr lang="ko-KR" altLang="en-US" sz="1400" dirty="0"/>
              <a:t>투자자 대상 외부공개자료</a:t>
            </a:r>
            <a:endParaRPr lang="en-US" altLang="ko-KR" sz="1400" dirty="0"/>
          </a:p>
          <a:p>
            <a:r>
              <a:rPr lang="en-US" altLang="ko-KR" sz="1400" dirty="0"/>
              <a:t>       (</a:t>
            </a:r>
            <a:r>
              <a:rPr lang="ko-KR" altLang="en-US" sz="1400" dirty="0"/>
              <a:t>최종 선정기업대상 본 자료 </a:t>
            </a:r>
            <a:r>
              <a:rPr lang="ko-KR" altLang="en-US" sz="1400" dirty="0" err="1"/>
              <a:t>교정진행</a:t>
            </a:r>
            <a:r>
              <a:rPr lang="en-US" altLang="ko-KR" sz="1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9422798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259</TotalTime>
  <Words>127</Words>
  <Application>Microsoft Office PowerPoint</Application>
  <PresentationFormat>A4 용지(210x297mm)</PresentationFormat>
  <Paragraphs>48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정 다영</dc:creator>
  <cp:lastModifiedBy>ccei</cp:lastModifiedBy>
  <cp:revision>18</cp:revision>
  <dcterms:created xsi:type="dcterms:W3CDTF">2022-06-27T05:48:26Z</dcterms:created>
  <dcterms:modified xsi:type="dcterms:W3CDTF">2026-06-23T13:43:42Z</dcterms:modified>
</cp:coreProperties>
</file>