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8" r:id="rId3"/>
    <p:sldId id="258" r:id="rId4"/>
    <p:sldId id="271" r:id="rId5"/>
    <p:sldId id="259" r:id="rId6"/>
    <p:sldId id="260" r:id="rId7"/>
    <p:sldId id="261" r:id="rId8"/>
    <p:sldId id="275" r:id="rId9"/>
    <p:sldId id="266" r:id="rId10"/>
    <p:sldId id="263" r:id="rId11"/>
    <p:sldId id="270" r:id="rId12"/>
    <p:sldId id="264" r:id="rId13"/>
    <p:sldId id="269" r:id="rId14"/>
    <p:sldId id="272" r:id="rId15"/>
    <p:sldId id="273" r:id="rId16"/>
    <p:sldId id="274" r:id="rId17"/>
  </p:sldIdLst>
  <p:sldSz cx="12192000" cy="6858000"/>
  <p:notesSz cx="7315200" cy="9601200"/>
  <p:embeddedFontLst>
    <p:embeddedFont>
      <p:font typeface="맑은 고딕" panose="020B0503020000020004" pitchFamily="50" charset="-127"/>
      <p:regular r:id="rId20"/>
      <p:bold r:id="rId2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1733"/>
    <a:srgbClr val="0000FF"/>
    <a:srgbClr val="C0000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67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693" cy="4799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4143802" y="0"/>
            <a:ext cx="3169693" cy="4799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EE54C-B0CC-434D-ACD8-32D433B12BBF}" type="datetimeFigureOut">
              <a:rPr lang="ko-KR" altLang="en-US" smtClean="0"/>
              <a:pPr/>
              <a:t>2026-02-26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119684"/>
            <a:ext cx="3169693" cy="4799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4143802" y="9119684"/>
            <a:ext cx="3169693" cy="4799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55EB1-7786-4BC7-AE36-09C528A137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7464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693" cy="4799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143802" y="0"/>
            <a:ext cx="3169693" cy="4799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7499F-2E5A-4B00-8CBC-95F652C6E602}" type="datetimeFigureOut">
              <a:rPr lang="ko-KR" altLang="en-US" smtClean="0"/>
              <a:t>2026-02-26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31862" y="4560608"/>
            <a:ext cx="5851478" cy="4319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119684"/>
            <a:ext cx="3169693" cy="4799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143802" y="9119684"/>
            <a:ext cx="3169693" cy="4799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D8535-C79D-4914-9ECE-D3791564FB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836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D8535-C79D-4914-9ECE-D3791564FB4C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1246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D8535-C79D-4914-9ECE-D3791564FB4C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6690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0275-5B96-4BE1-AAAB-19F6063A753D}" type="datetimeFigureOut">
              <a:rPr lang="ko-KR" altLang="en-US" smtClean="0"/>
              <a:pPr/>
              <a:t>2026-02-26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A90A-9247-44F6-96C0-E4B6C2EBEF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0275-5B96-4BE1-AAAB-19F6063A753D}" type="datetimeFigureOut">
              <a:rPr lang="ko-KR" altLang="en-US" smtClean="0"/>
              <a:pPr/>
              <a:t>2026-02-26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A90A-9247-44F6-96C0-E4B6C2EBEF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0275-5B96-4BE1-AAAB-19F6063A753D}" type="datetimeFigureOut">
              <a:rPr lang="ko-KR" altLang="en-US" smtClean="0"/>
              <a:pPr/>
              <a:t>2026-02-26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A90A-9247-44F6-96C0-E4B6C2EBEF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0275-5B96-4BE1-AAAB-19F6063A753D}" type="datetimeFigureOut">
              <a:rPr lang="ko-KR" altLang="en-US" smtClean="0"/>
              <a:pPr/>
              <a:t>2026-02-26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A90A-9247-44F6-96C0-E4B6C2EBEF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0275-5B96-4BE1-AAAB-19F6063A753D}" type="datetimeFigureOut">
              <a:rPr lang="ko-KR" altLang="en-US" smtClean="0"/>
              <a:pPr/>
              <a:t>2026-02-26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A90A-9247-44F6-96C0-E4B6C2EBEF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0275-5B96-4BE1-AAAB-19F6063A753D}" type="datetimeFigureOut">
              <a:rPr lang="ko-KR" altLang="en-US" smtClean="0"/>
              <a:pPr/>
              <a:t>2026-02-26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A90A-9247-44F6-96C0-E4B6C2EBEF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0275-5B96-4BE1-AAAB-19F6063A753D}" type="datetimeFigureOut">
              <a:rPr lang="ko-KR" altLang="en-US" smtClean="0"/>
              <a:pPr/>
              <a:t>2026-02-26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A90A-9247-44F6-96C0-E4B6C2EBEF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0275-5B96-4BE1-AAAB-19F6063A753D}" type="datetimeFigureOut">
              <a:rPr lang="ko-KR" altLang="en-US" smtClean="0"/>
              <a:pPr/>
              <a:t>2026-02-26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A90A-9247-44F6-96C0-E4B6C2EBEF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0275-5B96-4BE1-AAAB-19F6063A753D}" type="datetimeFigureOut">
              <a:rPr lang="ko-KR" altLang="en-US" smtClean="0"/>
              <a:pPr/>
              <a:t>2026-02-26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A90A-9247-44F6-96C0-E4B6C2EBEF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0275-5B96-4BE1-AAAB-19F6063A753D}" type="datetimeFigureOut">
              <a:rPr lang="ko-KR" altLang="en-US" smtClean="0"/>
              <a:pPr/>
              <a:t>2026-02-26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A90A-9247-44F6-96C0-E4B6C2EBEF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0275-5B96-4BE1-AAAB-19F6063A753D}" type="datetimeFigureOut">
              <a:rPr lang="ko-KR" altLang="en-US" smtClean="0"/>
              <a:pPr/>
              <a:t>2026-02-26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A90A-9247-44F6-96C0-E4B6C2EBEF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B0275-5B96-4BE1-AAAB-19F6063A753D}" type="datetimeFigureOut">
              <a:rPr lang="ko-KR" altLang="en-US" smtClean="0"/>
              <a:pPr/>
              <a:t>2026-02-26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2A90A-9247-44F6-96C0-E4B6C2EBEF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dsc.webhard.co.k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731295" y="484858"/>
            <a:ext cx="6729413" cy="423863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 lIns="109033" tIns="54517" rIns="109033" bIns="54517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marL="409575" indent="-409575" algn="ctr" defTabSz="1090613">
              <a:lnSpc>
                <a:spcPct val="120000"/>
              </a:lnSpc>
            </a:pPr>
            <a:r>
              <a:rPr lang="ko-KR" altLang="en-US" spc="-13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인천광역시 중소기업 디자인개발지원사업 선정평가 발표자료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487488" y="836712"/>
            <a:ext cx="8374062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9033" tIns="54517" rIns="109033" bIns="54517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defTabSz="1090613">
              <a:lnSpc>
                <a:spcPct val="150000"/>
              </a:lnSpc>
              <a:spcBef>
                <a:spcPts val="300"/>
              </a:spcBef>
            </a:pPr>
            <a:r>
              <a:rPr lang="ko-KR" altLang="en-US" sz="1400" spc="-130" dirty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◾</a:t>
            </a:r>
            <a:r>
              <a:rPr lang="ko-KR" altLang="en-US" sz="1400" spc="-13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작성방법</a:t>
            </a:r>
          </a:p>
          <a:p>
            <a:pPr defTabSz="1090613">
              <a:lnSpc>
                <a:spcPct val="150000"/>
              </a:lnSpc>
              <a:spcBef>
                <a:spcPts val="300"/>
              </a:spcBef>
            </a:pPr>
            <a:r>
              <a:rPr lang="en-US" altLang="ko-KR" sz="12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-  </a:t>
            </a:r>
            <a:r>
              <a:rPr lang="ko-KR" altLang="en-US" sz="1200" spc="-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디자인및구성</a:t>
            </a:r>
            <a:r>
              <a:rPr lang="ko-KR" altLang="en-US" sz="12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12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:  </a:t>
            </a:r>
            <a:r>
              <a:rPr lang="ko-KR" altLang="en-US" sz="105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페이지 디자인 및 레이아웃 </a:t>
            </a:r>
            <a:r>
              <a:rPr lang="ko-KR" altLang="en-US" sz="105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등은 자유롭게 구성</a:t>
            </a:r>
            <a:endParaRPr lang="en-US" altLang="ko-KR" sz="1050" b="0" spc="-50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defTabSz="1090613">
              <a:lnSpc>
                <a:spcPct val="120000"/>
              </a:lnSpc>
              <a:spcBef>
                <a:spcPts val="300"/>
              </a:spcBef>
            </a:pPr>
            <a:r>
              <a:rPr lang="en-US" altLang="ko-KR" sz="12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-</a:t>
            </a:r>
            <a:r>
              <a:rPr lang="ko-KR" altLang="en-US" sz="12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12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발  표  내  용  </a:t>
            </a:r>
            <a:r>
              <a:rPr lang="en-US" altLang="ko-KR" sz="12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:  </a:t>
            </a:r>
            <a:r>
              <a:rPr lang="ko-KR" altLang="en-US" sz="105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예시자료의 </a:t>
            </a:r>
            <a:r>
              <a:rPr lang="ko-KR" altLang="en-US" sz="105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구성내용</a:t>
            </a:r>
            <a:r>
              <a:rPr lang="ko-KR" altLang="en-US" sz="105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을 빠짐없이 작성</a:t>
            </a:r>
          </a:p>
          <a:p>
            <a:pPr defTabSz="1090613">
              <a:lnSpc>
                <a:spcPct val="120000"/>
              </a:lnSpc>
              <a:spcBef>
                <a:spcPts val="600"/>
              </a:spcBef>
            </a:pPr>
            <a:r>
              <a:rPr lang="en-US" altLang="ko-KR" sz="1200" b="0" spc="-50" dirty="0"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en-US" altLang="ko-KR" sz="1200" b="0" spc="-5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200" b="0" spc="-5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120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분량 및 형식</a:t>
            </a:r>
            <a:r>
              <a:rPr lang="ko-KR" altLang="en-US" sz="1200" spc="-5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1200" b="0" spc="-5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200" b="0" spc="-5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50" b="0" spc="-5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20page </a:t>
            </a:r>
            <a:r>
              <a:rPr lang="ko-KR" altLang="en-US" sz="1050" b="0" spc="-5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이내</a:t>
            </a:r>
            <a:r>
              <a:rPr lang="en-US" altLang="ko-KR" sz="1050" b="0" spc="-5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, PPT</a:t>
            </a:r>
            <a:r>
              <a:rPr lang="ko-KR" altLang="en-US" sz="1050" b="0" spc="-5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파일 </a:t>
            </a:r>
            <a:endParaRPr lang="en-US" altLang="ko-KR" sz="1050" b="0" spc="-50" dirty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  <a:p>
            <a:pPr defTabSz="1090613">
              <a:lnSpc>
                <a:spcPct val="120000"/>
              </a:lnSpc>
              <a:spcBef>
                <a:spcPts val="600"/>
              </a:spcBef>
            </a:pPr>
            <a:r>
              <a:rPr lang="en-US" altLang="ko-KR" sz="1200" b="0" spc="-50" dirty="0"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en-US" altLang="ko-KR" sz="1200" b="0" spc="-5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200" b="0" spc="-5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1200" spc="-5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발  표  시  간  </a:t>
            </a:r>
            <a:r>
              <a:rPr lang="en-US" altLang="ko-KR" sz="1200" b="0" spc="-5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200" b="0" spc="-5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50" b="0" spc="-5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10</a:t>
            </a:r>
            <a:r>
              <a:rPr lang="ko-KR" altLang="en-US" sz="1050" b="0" spc="-5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분 예정 </a:t>
            </a:r>
            <a:r>
              <a:rPr lang="en-US" altLang="ko-KR" sz="1050" b="0" spc="-5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050" b="0" spc="-5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발표 </a:t>
            </a:r>
            <a:r>
              <a:rPr lang="en-US" altLang="ko-KR" sz="1050" b="0" spc="-5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6</a:t>
            </a:r>
            <a:r>
              <a:rPr lang="ko-KR" altLang="en-US" sz="1050" b="0" spc="-5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분 </a:t>
            </a:r>
            <a:r>
              <a:rPr lang="en-US" altLang="ko-KR" sz="1050" b="0" spc="-5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+ </a:t>
            </a:r>
            <a:r>
              <a:rPr lang="ko-KR" altLang="en-US" sz="1050" b="0" spc="-5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질의응답 </a:t>
            </a:r>
            <a:r>
              <a:rPr lang="en-US" altLang="ko-KR" sz="1050" b="0" spc="-5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sz="1050" b="0" spc="-5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분 내외</a:t>
            </a:r>
            <a:r>
              <a:rPr lang="en-US" altLang="ko-KR" sz="1050" b="0" spc="-5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)  ※ PT</a:t>
            </a:r>
            <a:r>
              <a:rPr lang="ko-KR" altLang="en-US" sz="1050" b="0" spc="-5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심사 대상 과제 수에 따라 발표시간 변동 가능</a:t>
            </a:r>
            <a:endParaRPr lang="en-US" altLang="ko-KR" sz="1050" b="0" spc="-5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8229650" y="1159003"/>
            <a:ext cx="2114820" cy="583942"/>
          </a:xfrm>
          <a:prstGeom prst="rect">
            <a:avLst/>
          </a:prstGeom>
          <a:solidFill>
            <a:srgbClr val="D717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ko-KR" sz="1400" spc="-13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PT</a:t>
            </a:r>
            <a:r>
              <a:rPr lang="ko-KR" altLang="en-US" sz="1400" spc="-13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자료 작성 시 </a:t>
            </a:r>
            <a:endParaRPr lang="en-US" altLang="ko-KR" sz="1400" spc="-13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1400" spc="-13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본 페이지는 삭제 요망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487489" y="2492896"/>
            <a:ext cx="87153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9033" tIns="54517" rIns="109033" bIns="54517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defTabSz="1090613">
              <a:spcBef>
                <a:spcPts val="300"/>
              </a:spcBef>
            </a:pPr>
            <a:r>
              <a:rPr lang="ko-KR" altLang="en-US" sz="1400" spc="-130" dirty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◾ </a:t>
            </a:r>
            <a:r>
              <a:rPr lang="ko-KR" altLang="en-US" sz="1400" spc="-13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평가항목   </a:t>
            </a:r>
            <a:r>
              <a:rPr lang="en-US" altLang="ko-KR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※ </a:t>
            </a:r>
            <a:r>
              <a:rPr lang="ko-KR" altLang="en-US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과제평가 </a:t>
            </a:r>
            <a:r>
              <a:rPr lang="en-US" altLang="ko-KR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70</a:t>
            </a:r>
            <a:r>
              <a:rPr lang="ko-KR" altLang="en-US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점 </a:t>
            </a:r>
            <a:r>
              <a:rPr lang="en-US" altLang="ko-KR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+ </a:t>
            </a:r>
            <a:r>
              <a:rPr lang="ko-KR" altLang="en-US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주관기관 평가 </a:t>
            </a:r>
            <a:r>
              <a:rPr lang="en-US" altLang="ko-KR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30</a:t>
            </a:r>
            <a:r>
              <a:rPr lang="ko-KR" altLang="en-US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점 </a:t>
            </a:r>
            <a:r>
              <a:rPr lang="en-US" altLang="ko-KR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+ </a:t>
            </a:r>
            <a:r>
              <a:rPr lang="ko-KR" altLang="en-US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가점 </a:t>
            </a:r>
            <a:r>
              <a:rPr lang="en-US" altLang="ko-KR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최대 </a:t>
            </a:r>
            <a:r>
              <a:rPr lang="en-US" altLang="ko-KR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6</a:t>
            </a:r>
            <a:r>
              <a:rPr lang="ko-KR" altLang="en-US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점</a:t>
            </a:r>
            <a:r>
              <a:rPr lang="en-US" altLang="ko-KR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전분야 동일</a:t>
            </a:r>
            <a:r>
              <a:rPr lang="en-US" altLang="ko-KR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) = </a:t>
            </a:r>
            <a:r>
              <a:rPr lang="ko-KR" altLang="en-US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최종점수 </a:t>
            </a:r>
            <a:r>
              <a:rPr lang="en-US" altLang="ko-KR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(106</a:t>
            </a:r>
            <a:r>
              <a:rPr lang="ko-KR" altLang="en-US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점 만점</a:t>
            </a:r>
            <a:r>
              <a:rPr lang="en-US" altLang="ko-KR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10517063" y="94333"/>
            <a:ext cx="129614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800" b="1" spc="-130" dirty="0">
                <a:solidFill>
                  <a:srgbClr val="D71733"/>
                </a:solidFill>
              </a:rPr>
              <a:t>선정평가 발표자료 </a:t>
            </a:r>
            <a:r>
              <a:rPr lang="en-US" altLang="ko-KR" sz="800" b="1" spc="-130" dirty="0">
                <a:solidFill>
                  <a:srgbClr val="D71733"/>
                </a:solidFill>
              </a:rPr>
              <a:t>SAMPLE</a:t>
            </a:r>
            <a:r>
              <a:rPr lang="ko-KR" altLang="en-US" sz="800" b="1" spc="-130" dirty="0">
                <a:solidFill>
                  <a:srgbClr val="D71733"/>
                </a:solidFill>
              </a:rPr>
              <a:t> </a:t>
            </a:r>
          </a:p>
        </p:txBody>
      </p:sp>
      <p:sp>
        <p:nvSpPr>
          <p:cNvPr id="13" name="Text Box 17">
            <a:extLst>
              <a:ext uri="{FF2B5EF4-FFF2-40B4-BE49-F238E27FC236}">
                <a16:creationId xmlns:a16="http://schemas.microsoft.com/office/drawing/2014/main" id="{6DED2566-64B3-4E11-86B2-57E04C73C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5008540"/>
            <a:ext cx="8374061" cy="92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9033" tIns="54517" rIns="109033" bIns="54517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defTabSz="1090613">
              <a:lnSpc>
                <a:spcPct val="150000"/>
              </a:lnSpc>
              <a:spcBef>
                <a:spcPts val="300"/>
              </a:spcBef>
              <a:defRPr/>
            </a:pPr>
            <a:r>
              <a:rPr lang="ko-KR" altLang="en-US" sz="1400" dirty="0">
                <a:solidFill>
                  <a:srgbClr val="D717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◾ </a:t>
            </a:r>
            <a:r>
              <a:rPr lang="ko-KR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제출방법</a:t>
            </a:r>
          </a:p>
          <a:p>
            <a:pPr defTabSz="1090613">
              <a:lnSpc>
                <a:spcPct val="150000"/>
              </a:lnSpc>
              <a:spcBef>
                <a:spcPts val="300"/>
              </a:spcBef>
              <a:defRPr/>
            </a:pPr>
            <a:r>
              <a:rPr lang="ko-KR" altLang="en-US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 </a:t>
            </a:r>
            <a:r>
              <a:rPr lang="ko-KR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en-US" altLang="ko-KR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제출일시</a:t>
            </a:r>
            <a:r>
              <a:rPr lang="ko-KR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en-US" altLang="ko-KR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 </a:t>
            </a:r>
            <a:r>
              <a:rPr lang="ko-KR" altLang="en-US" sz="1050" b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서류심사 통과과제에 한해 별도공지</a:t>
            </a:r>
            <a:endParaRPr lang="en-US" altLang="ko-KR" sz="1050" b="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defTabSz="1090613"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altLang="ko-KR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-  </a:t>
            </a:r>
            <a:r>
              <a:rPr lang="ko-KR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제출방법  </a:t>
            </a:r>
            <a:r>
              <a:rPr lang="en-US" altLang="ko-KR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 </a:t>
            </a:r>
            <a:r>
              <a:rPr lang="ko-KR" altLang="en-US" sz="1050" b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웹하드 제출  </a:t>
            </a:r>
            <a:r>
              <a:rPr lang="en-US" altLang="ko-KR" sz="1050" u="sng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hlinkClick r:id="rId3"/>
              </a:rPr>
              <a:t>https://only.webhard.co.kr</a:t>
            </a:r>
            <a:r>
              <a:rPr lang="en-US" altLang="ko-KR" sz="10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ID: idsc0238 / PW: 2222    ※ </a:t>
            </a:r>
            <a:r>
              <a:rPr lang="ko-KR" altLang="en-US" sz="10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파일명 </a:t>
            </a:r>
            <a:r>
              <a:rPr lang="en-US" altLang="ko-KR" sz="10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0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순번</a:t>
            </a:r>
            <a:r>
              <a:rPr lang="en-US" altLang="ko-KR" sz="10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_</a:t>
            </a:r>
            <a:r>
              <a:rPr lang="ko-KR" altLang="en-US" sz="10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참여기업명</a:t>
            </a:r>
            <a:r>
              <a:rPr lang="en-US" altLang="ko-KR" sz="10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.pdf(</a:t>
            </a:r>
            <a:r>
              <a:rPr lang="ko-KR" altLang="en-US" sz="10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또는 </a:t>
            </a:r>
            <a:r>
              <a:rPr lang="en-US" altLang="ko-KR" sz="10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ppt)</a:t>
            </a:r>
          </a:p>
        </p:txBody>
      </p:sp>
      <p:sp>
        <p:nvSpPr>
          <p:cNvPr id="35" name="TextBox 12">
            <a:extLst>
              <a:ext uri="{FF2B5EF4-FFF2-40B4-BE49-F238E27FC236}">
                <a16:creationId xmlns:a16="http://schemas.microsoft.com/office/drawing/2014/main" id="{33264487-5ECB-4A72-A27C-165C87C22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2670" y="6003573"/>
            <a:ext cx="1215573" cy="27546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ko-KR" altLang="en-US" sz="1100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웹하드</a:t>
            </a:r>
            <a:r>
              <a:rPr lang="ko-KR" altLang="en-US" sz="1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접속</a:t>
            </a:r>
          </a:p>
        </p:txBody>
      </p:sp>
      <p:sp>
        <p:nvSpPr>
          <p:cNvPr id="36" name="TextBox 12">
            <a:extLst>
              <a:ext uri="{FF2B5EF4-FFF2-40B4-BE49-F238E27FC236}">
                <a16:creationId xmlns:a16="http://schemas.microsoft.com/office/drawing/2014/main" id="{333DF32C-FA39-41CB-A829-59C5883D7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9633" y="6003573"/>
            <a:ext cx="1296612" cy="27546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ko-KR" altLang="en-US" sz="1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해당분야 폴더</a:t>
            </a:r>
          </a:p>
        </p:txBody>
      </p:sp>
      <p:sp>
        <p:nvSpPr>
          <p:cNvPr id="37" name="TextBox 12">
            <a:extLst>
              <a:ext uri="{FF2B5EF4-FFF2-40B4-BE49-F238E27FC236}">
                <a16:creationId xmlns:a16="http://schemas.microsoft.com/office/drawing/2014/main" id="{E8F6FFAD-0DEC-4B36-ADE9-1220EA51A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7635" y="6003573"/>
            <a:ext cx="1296612" cy="27546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ko-KR" altLang="en-US" sz="1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각 개발분야 폴더</a:t>
            </a:r>
          </a:p>
        </p:txBody>
      </p:sp>
      <p:sp>
        <p:nvSpPr>
          <p:cNvPr id="38" name="TextBox 12">
            <a:extLst>
              <a:ext uri="{FF2B5EF4-FFF2-40B4-BE49-F238E27FC236}">
                <a16:creationId xmlns:a16="http://schemas.microsoft.com/office/drawing/2014/main" id="{66984181-F83E-405D-8597-9E617C629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5636" y="6003573"/>
            <a:ext cx="2477972" cy="27546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ko-KR" altLang="en-US" sz="1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순번</a:t>
            </a:r>
            <a:r>
              <a:rPr lang="en-US" altLang="ko-KR" sz="1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_</a:t>
            </a:r>
            <a:r>
              <a:rPr lang="ko-KR" altLang="en-US" sz="1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참여기업 파일 업로드</a:t>
            </a:r>
            <a:r>
              <a:rPr lang="en-US" altLang="ko-KR" sz="1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(pdf </a:t>
            </a:r>
            <a:r>
              <a:rPr lang="ko-KR" altLang="en-US" sz="1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등</a:t>
            </a:r>
            <a:r>
              <a:rPr lang="en-US" altLang="ko-KR" sz="1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" name="화살표: 오른쪽 38">
            <a:extLst>
              <a:ext uri="{FF2B5EF4-FFF2-40B4-BE49-F238E27FC236}">
                <a16:creationId xmlns:a16="http://schemas.microsoft.com/office/drawing/2014/main" id="{1137FFAB-4C54-4684-BDEA-6BBF89F804FF}"/>
              </a:ext>
            </a:extLst>
          </p:cNvPr>
          <p:cNvSpPr/>
          <p:nvPr/>
        </p:nvSpPr>
        <p:spPr>
          <a:xfrm>
            <a:off x="4125926" y="6063009"/>
            <a:ext cx="216024" cy="144016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40" name="화살표: 오른쪽 39">
            <a:extLst>
              <a:ext uri="{FF2B5EF4-FFF2-40B4-BE49-F238E27FC236}">
                <a16:creationId xmlns:a16="http://schemas.microsoft.com/office/drawing/2014/main" id="{AF799781-50BC-4552-84B2-9CF14D69F04B}"/>
              </a:ext>
            </a:extLst>
          </p:cNvPr>
          <p:cNvSpPr/>
          <p:nvPr/>
        </p:nvSpPr>
        <p:spPr>
          <a:xfrm>
            <a:off x="5833928" y="6063009"/>
            <a:ext cx="216024" cy="144016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41" name="화살표: 오른쪽 40">
            <a:extLst>
              <a:ext uri="{FF2B5EF4-FFF2-40B4-BE49-F238E27FC236}">
                <a16:creationId xmlns:a16="http://schemas.microsoft.com/office/drawing/2014/main" id="{12D626CE-5487-4FF1-ADB1-9DE361B2DBB0}"/>
              </a:ext>
            </a:extLst>
          </p:cNvPr>
          <p:cNvSpPr/>
          <p:nvPr/>
        </p:nvSpPr>
        <p:spPr>
          <a:xfrm>
            <a:off x="7541930" y="6063009"/>
            <a:ext cx="216024" cy="144016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graphicFrame>
        <p:nvGraphicFramePr>
          <p:cNvPr id="17" name="표 16">
            <a:extLst>
              <a:ext uri="{FF2B5EF4-FFF2-40B4-BE49-F238E27FC236}">
                <a16:creationId xmlns:a16="http://schemas.microsoft.com/office/drawing/2014/main" id="{9AE0EC6E-3B1B-4D77-9B90-56D9B8ACD2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351177"/>
              </p:ext>
            </p:extLst>
          </p:nvPr>
        </p:nvGraphicFramePr>
        <p:xfrm>
          <a:off x="1808928" y="2924945"/>
          <a:ext cx="8524680" cy="2052560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502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5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579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051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spc="-5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평가항목</a:t>
                      </a:r>
                      <a:endParaRPr lang="ko-KR" altLang="en-US" sz="1000" b="1" spc="-50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173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spc="-5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배점</a:t>
                      </a:r>
                      <a:endParaRPr lang="ko-KR" altLang="en-US" sz="1000" b="1" spc="-50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spc="-5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세부항목</a:t>
                      </a:r>
                      <a:endParaRPr lang="ko-KR" altLang="en-US" sz="1000" b="1" spc="-50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17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733">
                <a:tc rowSpan="5">
                  <a:txBody>
                    <a:bodyPr/>
                    <a:lstStyle/>
                    <a:p>
                      <a:pPr algn="ctr"/>
                      <a:r>
                        <a:rPr lang="ko-KR" altLang="en-US" sz="1100" b="1" spc="-50" dirty="0">
                          <a:latin typeface="맑은 고딕" pitchFamily="50" charset="-127"/>
                          <a:ea typeface="맑은 고딕" pitchFamily="50" charset="-127"/>
                        </a:rPr>
                        <a:t>과제</a:t>
                      </a:r>
                      <a:endParaRPr lang="en-US" altLang="ko-KR" sz="1100" b="1" spc="-50" dirty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/>
                      <a:r>
                        <a:rPr lang="ko-KR" altLang="en-US" sz="1100" b="1" spc="-50" dirty="0">
                          <a:latin typeface="맑은 고딕" pitchFamily="50" charset="-127"/>
                          <a:ea typeface="맑은 고딕" pitchFamily="50" charset="-127"/>
                        </a:rPr>
                        <a:t>평가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spc="-50" dirty="0">
                          <a:latin typeface="맑은 고딕" pitchFamily="50" charset="-127"/>
                          <a:ea typeface="맑은 고딕" pitchFamily="50" charset="-127"/>
                        </a:rPr>
                        <a:t>개발내용 및 사업비 적정성</a:t>
                      </a:r>
                      <a:endParaRPr lang="ko-KR" altLang="en-US" sz="1100" spc="-5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spc="-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15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spc="-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100" b="1" spc="-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개발목표와 계획의 </a:t>
                      </a:r>
                      <a:r>
                        <a:rPr lang="ko-KR" altLang="en-US" sz="1100" b="1" spc="-5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일치성</a:t>
                      </a:r>
                      <a:r>
                        <a:rPr lang="en-US" altLang="ko-KR" sz="1100" b="0" spc="-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0" spc="-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개발기간 및 예산의 적정성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733"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17907" marR="17907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spc="-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디자인지원 필요성 및 의지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spc="-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15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spc="-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100" spc="-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신규 </a:t>
                      </a:r>
                      <a:r>
                        <a:rPr lang="ko-KR" altLang="en-US" sz="1100" b="1" spc="-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디자인개발 필요성</a:t>
                      </a:r>
                      <a:r>
                        <a:rPr lang="en-US" altLang="ko-KR" sz="1100" spc="-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spc="-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디자인 기여도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733"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17907" marR="17907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spc="-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실행가능성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spc="-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15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spc="-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100" b="1" spc="-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양산</a:t>
                      </a:r>
                      <a:r>
                        <a:rPr lang="en-US" altLang="ko-KR" sz="1100" b="1" spc="-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100" b="1" spc="-5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런칭</a:t>
                      </a:r>
                      <a:r>
                        <a:rPr lang="en-US" altLang="ko-KR" sz="1100" b="1" spc="-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r>
                        <a:rPr lang="ko-KR" altLang="en-US" sz="1100" b="1" spc="-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가능성</a:t>
                      </a:r>
                      <a:r>
                        <a:rPr lang="en-US" altLang="ko-KR" sz="1100" spc="-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spc="-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관련 시장상황</a:t>
                      </a:r>
                      <a:r>
                        <a:rPr lang="en-US" altLang="ko-KR" sz="1100" spc="-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spc="-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마케팅계획</a:t>
                      </a:r>
                      <a:r>
                        <a:rPr lang="en-US" altLang="ko-KR" sz="1100" spc="-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spc="-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거래처 현황 등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733"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17907" marR="17907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spc="-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특화 및 차별화 정도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spc="-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15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spc="-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100" b="0" spc="-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경쟁사 및 경쟁제품 대비 </a:t>
                      </a:r>
                      <a:r>
                        <a:rPr lang="ko-KR" altLang="en-US" sz="1100" b="1" spc="-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차별화 계획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733"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17907" marR="17907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spc="-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기대효과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spc="-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10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spc="-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100" spc="-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고유브랜드 또는 고유상품으로의 </a:t>
                      </a:r>
                      <a:r>
                        <a:rPr lang="ko-KR" altLang="en-US" sz="1100" b="1" spc="-5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발전 가능성</a:t>
                      </a:r>
                      <a:endParaRPr lang="ko-KR" altLang="en-US" sz="1100" spc="-5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73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spc="-50" dirty="0">
                          <a:latin typeface="맑은 고딕" pitchFamily="50" charset="-127"/>
                          <a:ea typeface="맑은 고딕" pitchFamily="50" charset="-127"/>
                        </a:rPr>
                        <a:t>주관기관 역량평가</a:t>
                      </a:r>
                      <a:endParaRPr lang="ko-KR" altLang="en-US" sz="1100" b="1" spc="-5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spc="-50" dirty="0">
                          <a:latin typeface="맑은 고딕" pitchFamily="50" charset="-127"/>
                          <a:ea typeface="맑은 고딕" pitchFamily="50" charset="-127"/>
                        </a:rPr>
                        <a:t>30</a:t>
                      </a:r>
                      <a:endParaRPr lang="en-US" sz="1100" b="0" spc="-5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spc="-50" baseline="0" dirty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100" spc="-50" dirty="0">
                          <a:latin typeface="맑은 고딕" pitchFamily="50" charset="-127"/>
                          <a:ea typeface="맑은 고딕" pitchFamily="50" charset="-127"/>
                        </a:rPr>
                        <a:t>신청과제와 </a:t>
                      </a:r>
                      <a:r>
                        <a:rPr lang="ko-KR" altLang="en-US" sz="1100" b="1" spc="-50" dirty="0">
                          <a:latin typeface="맑은 고딕" pitchFamily="50" charset="-127"/>
                          <a:ea typeface="맑은 고딕" pitchFamily="50" charset="-127"/>
                        </a:rPr>
                        <a:t>주관기관의 전문성 일치</a:t>
                      </a:r>
                      <a:r>
                        <a:rPr lang="en-US" altLang="ko-KR" sz="1100" spc="-50" dirty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spc="-50" dirty="0">
                          <a:latin typeface="맑은 고딕" pitchFamily="50" charset="-127"/>
                          <a:ea typeface="맑은 고딕" pitchFamily="50" charset="-127"/>
                        </a:rPr>
                        <a:t>디자인개발 </a:t>
                      </a:r>
                      <a:r>
                        <a:rPr lang="ko-KR" altLang="en-US" sz="1100" b="1" spc="-50" dirty="0">
                          <a:latin typeface="맑은 고딕" pitchFamily="50" charset="-127"/>
                          <a:ea typeface="맑은 고딕" pitchFamily="50" charset="-127"/>
                        </a:rPr>
                        <a:t>추진 역량 등</a:t>
                      </a:r>
                      <a:endParaRPr lang="ko-KR" altLang="en-US" sz="1100" b="1" spc="-5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564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spc="-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계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spc="-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100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spc="-5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2731295" y="556866"/>
            <a:ext cx="6729413" cy="423863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 lIns="109033" tIns="54517" rIns="109033" bIns="54517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algn="ctr"/>
            <a:r>
              <a:rPr lang="en-US" altLang="ko-KR" spc="-130" dirty="0">
                <a:latin typeface="맑은 고딕" pitchFamily="50" charset="-127"/>
                <a:ea typeface="맑은 고딕" pitchFamily="50" charset="-127"/>
              </a:rPr>
              <a:t>06. </a:t>
            </a:r>
            <a:r>
              <a:rPr lang="ko-KR" altLang="en-US" spc="-130" dirty="0">
                <a:latin typeface="맑은 고딕" pitchFamily="50" charset="-127"/>
                <a:ea typeface="맑은 고딕" pitchFamily="50" charset="-127"/>
              </a:rPr>
              <a:t>소비자</a:t>
            </a:r>
            <a:r>
              <a:rPr lang="en-US" altLang="ko-KR" spc="-130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pc="-130" dirty="0">
                <a:latin typeface="맑은 고딕" pitchFamily="50" charset="-127"/>
                <a:ea typeface="맑은 고딕" pitchFamily="50" charset="-127"/>
              </a:rPr>
              <a:t>사용자</a:t>
            </a:r>
            <a:r>
              <a:rPr lang="en-US" altLang="ko-KR" spc="-130" dirty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pc="-130" dirty="0">
                <a:latin typeface="맑은 고딕" pitchFamily="50" charset="-127"/>
                <a:ea typeface="맑은 고딕" pitchFamily="50" charset="-127"/>
              </a:rPr>
              <a:t>분석 </a:t>
            </a:r>
            <a:r>
              <a:rPr lang="en-US" altLang="ko-KR" spc="-130" dirty="0">
                <a:latin typeface="맑은 고딕" pitchFamily="50" charset="-127"/>
                <a:ea typeface="맑은 고딕" pitchFamily="50" charset="-127"/>
              </a:rPr>
              <a:t>– STP </a:t>
            </a:r>
            <a:r>
              <a:rPr lang="ko-KR" altLang="en-US" spc="-130" dirty="0">
                <a:latin typeface="맑은 고딕" pitchFamily="50" charset="-127"/>
                <a:ea typeface="맑은 고딕" pitchFamily="50" charset="-127"/>
              </a:rPr>
              <a:t>분석</a:t>
            </a:r>
          </a:p>
        </p:txBody>
      </p:sp>
      <p:sp>
        <p:nvSpPr>
          <p:cNvPr id="30" name="Round Same Side Corner Rectangle 3"/>
          <p:cNvSpPr/>
          <p:nvPr/>
        </p:nvSpPr>
        <p:spPr>
          <a:xfrm rot="5400000">
            <a:off x="6079351" y="-989397"/>
            <a:ext cx="463756" cy="571065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D71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b="1" spc="-13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AutoShape 92"/>
          <p:cNvSpPr>
            <a:spLocks noChangeAspect="1" noChangeArrowheads="1"/>
          </p:cNvSpPr>
          <p:nvPr/>
        </p:nvSpPr>
        <p:spPr bwMode="auto">
          <a:xfrm rot="16200000" flipH="1">
            <a:off x="3143672" y="1556793"/>
            <a:ext cx="618272" cy="618272"/>
          </a:xfrm>
          <a:prstGeom prst="ellipse">
            <a:avLst/>
          </a:prstGeom>
          <a:solidFill>
            <a:schemeClr val="bg1"/>
          </a:solidFill>
          <a:ln w="50800">
            <a:solidFill>
              <a:srgbClr val="D71733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b="1" spc="-13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TextBox 5"/>
          <p:cNvSpPr txBox="1"/>
          <p:nvPr/>
        </p:nvSpPr>
        <p:spPr>
          <a:xfrm>
            <a:off x="3146999" y="1681263"/>
            <a:ext cx="611619" cy="369332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spc="-130" dirty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01</a:t>
            </a:r>
          </a:p>
        </p:txBody>
      </p:sp>
      <p:sp>
        <p:nvSpPr>
          <p:cNvPr id="33" name="TextBox 6"/>
          <p:cNvSpPr txBox="1"/>
          <p:nvPr/>
        </p:nvSpPr>
        <p:spPr bwMode="auto">
          <a:xfrm>
            <a:off x="3876019" y="1704054"/>
            <a:ext cx="5101311" cy="307777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1" spc="-13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Segmentation (</a:t>
            </a:r>
            <a:r>
              <a:rPr lang="ko-KR" altLang="en-US" sz="1400" b="1" spc="-13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시장 세분화</a:t>
            </a:r>
            <a:r>
              <a:rPr lang="en-US" altLang="ko-KR" sz="1400" b="1" spc="-13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17" name="TextBox 13"/>
          <p:cNvSpPr txBox="1"/>
          <p:nvPr/>
        </p:nvSpPr>
        <p:spPr>
          <a:xfrm>
            <a:off x="3719736" y="2212795"/>
            <a:ext cx="63828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200" spc="-13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소비자의 기본적 속성 및 문화적 속성 </a:t>
            </a:r>
            <a:r>
              <a:rPr lang="en-US" altLang="ko-KR" sz="1200" spc="-13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200" spc="-13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소비자 선호도</a:t>
            </a:r>
            <a:r>
              <a:rPr lang="en-US" altLang="ko-KR" sz="1200" spc="-13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 </a:t>
            </a:r>
            <a:r>
              <a:rPr lang="ko-KR" altLang="en-US" sz="1200" spc="-13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현재 소비자 </a:t>
            </a:r>
            <a:r>
              <a:rPr lang="ko-KR" altLang="en-US" sz="1200" spc="-13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트렌드</a:t>
            </a:r>
            <a:r>
              <a:rPr lang="ko-KR" altLang="en-US" sz="1200" spc="-13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등</a:t>
            </a:r>
            <a:endParaRPr lang="en-US" altLang="ko-KR" sz="1200" spc="-130" dirty="0">
              <a:solidFill>
                <a:schemeClr val="tx1">
                  <a:lumMod val="95000"/>
                  <a:lumOff val="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Round Same Side Corner Rectangle 14"/>
          <p:cNvSpPr/>
          <p:nvPr/>
        </p:nvSpPr>
        <p:spPr>
          <a:xfrm rot="5400000">
            <a:off x="6079351" y="378755"/>
            <a:ext cx="463756" cy="571065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D71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b="1" spc="-13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AutoShape 92"/>
          <p:cNvSpPr>
            <a:spLocks noChangeAspect="1" noChangeArrowheads="1"/>
          </p:cNvSpPr>
          <p:nvPr/>
        </p:nvSpPr>
        <p:spPr bwMode="auto">
          <a:xfrm rot="16200000" flipH="1">
            <a:off x="3143672" y="2924945"/>
            <a:ext cx="618272" cy="618272"/>
          </a:xfrm>
          <a:prstGeom prst="ellipse">
            <a:avLst/>
          </a:prstGeom>
          <a:solidFill>
            <a:schemeClr val="bg1"/>
          </a:solidFill>
          <a:ln w="50800">
            <a:solidFill>
              <a:srgbClr val="D71733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b="1" spc="-13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TextBox 16"/>
          <p:cNvSpPr txBox="1"/>
          <p:nvPr/>
        </p:nvSpPr>
        <p:spPr>
          <a:xfrm>
            <a:off x="3146999" y="3049415"/>
            <a:ext cx="611619" cy="369332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spc="-130" dirty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02</a:t>
            </a:r>
          </a:p>
        </p:txBody>
      </p:sp>
      <p:sp>
        <p:nvSpPr>
          <p:cNvPr id="29" name="TextBox 17"/>
          <p:cNvSpPr txBox="1"/>
          <p:nvPr/>
        </p:nvSpPr>
        <p:spPr bwMode="auto">
          <a:xfrm>
            <a:off x="3876019" y="3072206"/>
            <a:ext cx="5101311" cy="307777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400" b="1" spc="-13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Targeting (</a:t>
            </a:r>
            <a:r>
              <a:rPr lang="ko-KR" altLang="en-US" sz="1400" b="1" spc="-13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목표대상 설정</a:t>
            </a:r>
            <a:r>
              <a:rPr lang="en-US" altLang="ko-KR" sz="1400" b="1" spc="-13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 – Sales Point</a:t>
            </a:r>
            <a:endParaRPr lang="en-US" altLang="ko-KR" sz="1400" b="1" spc="-13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19736" y="3584051"/>
            <a:ext cx="514126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200" spc="-13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소비자 세분화 및 </a:t>
            </a:r>
            <a:r>
              <a:rPr lang="ko-KR" altLang="en-US" sz="1200" spc="-13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타겟</a:t>
            </a:r>
            <a:r>
              <a:rPr lang="ko-KR" altLang="en-US" sz="1200" spc="-13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설정 </a:t>
            </a:r>
            <a:r>
              <a:rPr lang="en-US" altLang="ko-KR" sz="1200" spc="-13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spc="-13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연령대</a:t>
            </a:r>
            <a:r>
              <a:rPr lang="en-US" altLang="ko-KR" sz="1200" spc="-13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spc="-13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성별</a:t>
            </a:r>
            <a:r>
              <a:rPr lang="en-US" altLang="ko-KR" sz="1200" spc="-13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spc="-13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국가 등</a:t>
            </a:r>
            <a:r>
              <a:rPr lang="en-US" altLang="ko-KR" sz="1200" spc="-13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22" name="Round Same Side Corner Rectangle 19"/>
          <p:cNvSpPr/>
          <p:nvPr/>
        </p:nvSpPr>
        <p:spPr>
          <a:xfrm rot="5400000">
            <a:off x="6079351" y="1665083"/>
            <a:ext cx="463756" cy="571065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D71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b="1" spc="-13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AutoShape 92"/>
          <p:cNvSpPr>
            <a:spLocks noChangeAspect="1" noChangeArrowheads="1"/>
          </p:cNvSpPr>
          <p:nvPr/>
        </p:nvSpPr>
        <p:spPr bwMode="auto">
          <a:xfrm rot="16200000" flipH="1">
            <a:off x="3143672" y="4211273"/>
            <a:ext cx="618272" cy="618272"/>
          </a:xfrm>
          <a:prstGeom prst="ellipse">
            <a:avLst/>
          </a:prstGeom>
          <a:solidFill>
            <a:schemeClr val="bg1"/>
          </a:solidFill>
          <a:ln w="50800">
            <a:solidFill>
              <a:srgbClr val="D71733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b="1" spc="-13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TextBox 21"/>
          <p:cNvSpPr txBox="1"/>
          <p:nvPr/>
        </p:nvSpPr>
        <p:spPr>
          <a:xfrm>
            <a:off x="3146999" y="4335743"/>
            <a:ext cx="611619" cy="369332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spc="-130" dirty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03</a:t>
            </a:r>
          </a:p>
        </p:txBody>
      </p:sp>
      <p:sp>
        <p:nvSpPr>
          <p:cNvPr id="25" name="TextBox 22"/>
          <p:cNvSpPr txBox="1"/>
          <p:nvPr/>
        </p:nvSpPr>
        <p:spPr bwMode="auto">
          <a:xfrm>
            <a:off x="3876019" y="4358534"/>
            <a:ext cx="5101311" cy="307777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400" b="1" spc="-13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Positioning (</a:t>
            </a:r>
            <a:r>
              <a:rPr lang="ko-KR" altLang="en-US" sz="1400" b="1" spc="-130" dirty="0" err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포지셔닝</a:t>
            </a:r>
            <a:r>
              <a:rPr lang="en-US" altLang="ko-KR" sz="1400" b="1" spc="-13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1400" b="1" spc="-13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21" name="TextBox 23"/>
          <p:cNvSpPr txBox="1"/>
          <p:nvPr/>
        </p:nvSpPr>
        <p:spPr>
          <a:xfrm>
            <a:off x="3719736" y="4881675"/>
            <a:ext cx="514126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20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타사 제품과의 차별화 요소 발굴</a:t>
            </a:r>
            <a:r>
              <a:rPr lang="en-US" altLang="ko-KR" sz="120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가격대</a:t>
            </a:r>
            <a:r>
              <a:rPr lang="en-US" altLang="ko-KR" sz="120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자사만의 </a:t>
            </a:r>
            <a:r>
              <a:rPr lang="en-US" altLang="ko-KR" sz="120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Identity </a:t>
            </a:r>
            <a:r>
              <a:rPr lang="ko-KR" altLang="en-US" sz="120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구축 전략 등</a:t>
            </a:r>
            <a:endParaRPr lang="en-US" altLang="ko-KR" sz="1200" spc="-13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0A810F9F-59BA-4ED6-8C63-60AEB5011FD3}"/>
              </a:ext>
            </a:extLst>
          </p:cNvPr>
          <p:cNvSpPr/>
          <p:nvPr/>
        </p:nvSpPr>
        <p:spPr>
          <a:xfrm>
            <a:off x="3758618" y="5168225"/>
            <a:ext cx="20277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spc="-130" dirty="0">
                <a:solidFill>
                  <a:srgbClr val="C00000"/>
                </a:solidFill>
                <a:latin typeface="맑은 고딕" pitchFamily="50" charset="-127"/>
              </a:rPr>
              <a:t>※ </a:t>
            </a:r>
            <a:r>
              <a:rPr lang="ko-KR" altLang="en-US" sz="1200" b="1" spc="-130" dirty="0">
                <a:solidFill>
                  <a:srgbClr val="C00000"/>
                </a:solidFill>
                <a:latin typeface="맑은 고딕" pitchFamily="50" charset="-127"/>
              </a:rPr>
              <a:t>경쟁사 분석  내용 필수 작성</a:t>
            </a:r>
            <a:endParaRPr lang="ko-KR" altLang="en-US" sz="1200" b="1" dirty="0">
              <a:solidFill>
                <a:srgbClr val="C00000"/>
              </a:solidFill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11B0B18B-2056-4C8A-B85B-4855455AF8EA}"/>
              </a:ext>
            </a:extLst>
          </p:cNvPr>
          <p:cNvSpPr/>
          <p:nvPr/>
        </p:nvSpPr>
        <p:spPr>
          <a:xfrm>
            <a:off x="10517063" y="94333"/>
            <a:ext cx="129614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800" b="1" spc="-130" dirty="0">
                <a:solidFill>
                  <a:srgbClr val="D71733"/>
                </a:solidFill>
              </a:rPr>
              <a:t>선정평가 발표자료 </a:t>
            </a:r>
            <a:r>
              <a:rPr lang="en-US" altLang="ko-KR" sz="800" b="1" spc="-130" dirty="0">
                <a:solidFill>
                  <a:srgbClr val="D71733"/>
                </a:solidFill>
              </a:rPr>
              <a:t>SAMPLE</a:t>
            </a:r>
            <a:r>
              <a:rPr lang="ko-KR" altLang="en-US" sz="800" b="1" spc="-130" dirty="0">
                <a:solidFill>
                  <a:srgbClr val="D71733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2731295" y="556866"/>
            <a:ext cx="6729413" cy="423863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 lIns="109033" tIns="54517" rIns="109033" bIns="54517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algn="ctr"/>
            <a:r>
              <a:rPr lang="en-US" altLang="ko-KR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07. </a:t>
            </a:r>
            <a:r>
              <a:rPr lang="ko-KR" altLang="en-US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디자인개발 </a:t>
            </a:r>
            <a:r>
              <a:rPr lang="en-US" altLang="ko-KR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Concept</a:t>
            </a:r>
            <a:endParaRPr lang="ko-KR" altLang="en-US" spc="-13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 bwMode="auto">
          <a:xfrm>
            <a:off x="1847528" y="1448446"/>
            <a:ext cx="8496944" cy="2340595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8" name="직사각형 7"/>
          <p:cNvSpPr/>
          <p:nvPr/>
        </p:nvSpPr>
        <p:spPr bwMode="auto">
          <a:xfrm>
            <a:off x="2032036" y="4149080"/>
            <a:ext cx="8127928" cy="1728192"/>
          </a:xfrm>
          <a:prstGeom prst="rect">
            <a:avLst/>
          </a:prstGeom>
          <a:noFill/>
          <a:ln w="12700"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sz="1400" b="0" spc="-130" dirty="0" err="1">
              <a:solidFill>
                <a:schemeClr val="tx1">
                  <a:lumMod val="95000"/>
                  <a:lumOff val="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sz="1200" b="0" spc="-130" dirty="0">
                <a:latin typeface="맑은 고딕" pitchFamily="50" charset="-127"/>
                <a:ea typeface="맑은 고딕" pitchFamily="50" charset="-127"/>
              </a:rPr>
              <a:t>※ </a:t>
            </a:r>
            <a:r>
              <a:rPr lang="ko-KR" altLang="en-US" sz="1200" b="0" spc="-130" dirty="0">
                <a:latin typeface="맑은 고딕" pitchFamily="50" charset="-127"/>
                <a:ea typeface="맑은 고딕" pitchFamily="50" charset="-127"/>
              </a:rPr>
              <a:t>주관기관별 </a:t>
            </a:r>
            <a:r>
              <a:rPr lang="ko-KR" altLang="en-US" sz="1200" b="0" spc="-130" dirty="0" err="1">
                <a:latin typeface="맑은 고딕" pitchFamily="50" charset="-127"/>
                <a:ea typeface="맑은 고딕" pitchFamily="50" charset="-127"/>
              </a:rPr>
              <a:t>컨셉</a:t>
            </a:r>
            <a:r>
              <a:rPr lang="ko-KR" altLang="en-US" sz="1200" b="0" spc="-130" dirty="0">
                <a:latin typeface="맑은 고딕" pitchFamily="50" charset="-127"/>
                <a:ea typeface="맑은 고딕" pitchFamily="50" charset="-127"/>
              </a:rPr>
              <a:t> 도출 방식 또는 </a:t>
            </a:r>
            <a:r>
              <a:rPr lang="ko-KR" altLang="en-US" sz="1200" spc="-130" dirty="0">
                <a:latin typeface="맑은 고딕" pitchFamily="50" charset="-127"/>
                <a:ea typeface="맑은 고딕" pitchFamily="50" charset="-127"/>
              </a:rPr>
              <a:t>차별화된 개발 프로세스에 따라 자유롭게 기재</a:t>
            </a:r>
            <a:endParaRPr lang="en-US" altLang="ko-KR" sz="1200" spc="-130" dirty="0">
              <a:solidFill>
                <a:schemeClr val="tx1">
                  <a:lumMod val="95000"/>
                  <a:lumOff val="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endParaRPr lang="en-US" altLang="ko-KR" sz="1200" b="0" spc="-100" dirty="0">
              <a:latin typeface="맑은 고딕" pitchFamily="50" charset="-127"/>
            </a:endParaRPr>
          </a:p>
          <a:p>
            <a:pPr algn="ctr"/>
            <a:endParaRPr lang="en-US" altLang="ko-KR" sz="1200" spc="-130" dirty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200" spc="-130" dirty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디자인 방향을 </a:t>
            </a:r>
            <a:r>
              <a:rPr lang="ko-KR" altLang="en-US" sz="1200" spc="-130" dirty="0" err="1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레퍼런스</a:t>
            </a:r>
            <a:r>
              <a:rPr lang="ko-KR" altLang="en-US" sz="1200" spc="-130" dirty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 이미지 등을 활용하여 시각적으로 표현</a:t>
            </a:r>
            <a:endParaRPr lang="en-US" altLang="ko-KR" sz="1200" spc="-130" dirty="0">
              <a:solidFill>
                <a:srgbClr val="D71733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endParaRPr lang="en-US" altLang="ko-KR" sz="1200" b="0" spc="-130" dirty="0">
              <a:solidFill>
                <a:schemeClr val="tx1">
                  <a:lumMod val="95000"/>
                  <a:lumOff val="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sz="1200" b="0" spc="-130" dirty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b="0" spc="-130" dirty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텍스트 위주의 </a:t>
            </a:r>
            <a:r>
              <a:rPr lang="ko-KR" altLang="en-US" sz="1200" b="0" spc="-130" dirty="0" err="1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컨셉표현을</a:t>
            </a:r>
            <a:r>
              <a:rPr lang="ko-KR" altLang="en-US" sz="1200" b="0" spc="-130" dirty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 지양하며</a:t>
            </a:r>
            <a:r>
              <a:rPr lang="en-US" altLang="ko-KR" sz="1200" b="0" spc="-130" dirty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0" spc="-130" dirty="0" err="1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레퍼런스</a:t>
            </a:r>
            <a:r>
              <a:rPr lang="ko-KR" altLang="en-US" sz="1200" b="0" spc="-130" dirty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 이미지를 활용한 시각적 </a:t>
            </a:r>
            <a:r>
              <a:rPr lang="ko-KR" altLang="en-US" sz="1200" b="0" spc="-130" dirty="0" err="1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컨셉표현을</a:t>
            </a:r>
            <a:r>
              <a:rPr lang="ko-KR" altLang="en-US" sz="1200" b="0" spc="-130" dirty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0" spc="-130" dirty="0" err="1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권장드립니다</a:t>
            </a:r>
            <a:r>
              <a:rPr lang="en-US" altLang="ko-KR" sz="1200" b="0" spc="-130" dirty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.)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980F0119-45E2-4B55-9A8C-B40F880B1C55}"/>
              </a:ext>
            </a:extLst>
          </p:cNvPr>
          <p:cNvSpPr/>
          <p:nvPr/>
        </p:nvSpPr>
        <p:spPr>
          <a:xfrm>
            <a:off x="10517063" y="94333"/>
            <a:ext cx="129614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800" b="1" spc="-130" dirty="0">
                <a:solidFill>
                  <a:srgbClr val="D71733"/>
                </a:solidFill>
              </a:rPr>
              <a:t>선정평가 발표자료 </a:t>
            </a:r>
            <a:r>
              <a:rPr lang="en-US" altLang="ko-KR" sz="800" b="1" spc="-130" dirty="0">
                <a:solidFill>
                  <a:srgbClr val="D71733"/>
                </a:solidFill>
              </a:rPr>
              <a:t>SAMPLE</a:t>
            </a:r>
            <a:r>
              <a:rPr lang="ko-KR" altLang="en-US" sz="800" b="1" spc="-130" dirty="0">
                <a:solidFill>
                  <a:srgbClr val="D71733"/>
                </a:solidFill>
              </a:rPr>
              <a:t> 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05EF827A-5F53-4B03-B446-1425E98424B9}"/>
              </a:ext>
            </a:extLst>
          </p:cNvPr>
          <p:cNvSpPr/>
          <p:nvPr/>
        </p:nvSpPr>
        <p:spPr bwMode="auto">
          <a:xfrm>
            <a:off x="2032036" y="1457546"/>
            <a:ext cx="8127928" cy="2331495"/>
          </a:xfrm>
          <a:prstGeom prst="rect">
            <a:avLst/>
          </a:prstGeom>
          <a:noFill/>
          <a:ln w="12700"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1400" spc="-130" dirty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>
              <a:lnSpc>
                <a:spcPct val="130000"/>
              </a:lnSpc>
            </a:pPr>
            <a:r>
              <a:rPr lang="ko-KR" altLang="en-US" sz="1400" dirty="0">
                <a:solidFill>
                  <a:srgbClr val="D71733"/>
                </a:solidFill>
              </a:rPr>
              <a:t>◾ </a:t>
            </a:r>
            <a:r>
              <a:rPr lang="ko-KR" altLang="en-US" sz="1400" dirty="0">
                <a:solidFill>
                  <a:prstClr val="black"/>
                </a:solidFill>
              </a:rPr>
              <a:t>제품</a:t>
            </a:r>
            <a:r>
              <a:rPr lang="ko-KR" altLang="en-US" sz="1400" b="0" dirty="0">
                <a:solidFill>
                  <a:prstClr val="black"/>
                </a:solidFill>
              </a:rPr>
              <a:t>  </a:t>
            </a:r>
            <a:r>
              <a:rPr lang="en-US" altLang="ko-KR" sz="1400" b="0" dirty="0">
                <a:solidFill>
                  <a:prstClr val="black"/>
                </a:solidFill>
              </a:rPr>
              <a:t>:  </a:t>
            </a:r>
            <a:r>
              <a:rPr lang="ko-KR" altLang="en-US" sz="1200" b="0" dirty="0">
                <a:solidFill>
                  <a:prstClr val="black"/>
                </a:solidFill>
              </a:rPr>
              <a:t>제품의 </a:t>
            </a:r>
            <a:r>
              <a:rPr lang="en-US" altLang="ko-KR" sz="1200" b="0" dirty="0">
                <a:solidFill>
                  <a:prstClr val="black"/>
                </a:solidFill>
              </a:rPr>
              <a:t>Identity,  CMF(</a:t>
            </a:r>
            <a:r>
              <a:rPr lang="ko-KR" altLang="en-US" sz="1200" b="0" dirty="0">
                <a:solidFill>
                  <a:prstClr val="black"/>
                </a:solidFill>
              </a:rPr>
              <a:t>칼라</a:t>
            </a:r>
            <a:r>
              <a:rPr lang="en-US" altLang="ko-KR" sz="1200" b="0" dirty="0">
                <a:solidFill>
                  <a:prstClr val="black"/>
                </a:solidFill>
              </a:rPr>
              <a:t>,  </a:t>
            </a:r>
            <a:r>
              <a:rPr lang="ko-KR" altLang="en-US" sz="1200" b="0" dirty="0">
                <a:solidFill>
                  <a:prstClr val="black"/>
                </a:solidFill>
              </a:rPr>
              <a:t>재질</a:t>
            </a:r>
            <a:r>
              <a:rPr lang="en-US" altLang="ko-KR" sz="1200" b="0" dirty="0">
                <a:solidFill>
                  <a:prstClr val="black"/>
                </a:solidFill>
              </a:rPr>
              <a:t>,  </a:t>
            </a:r>
            <a:r>
              <a:rPr lang="ko-KR" altLang="en-US" sz="1200" b="0" dirty="0" err="1">
                <a:solidFill>
                  <a:prstClr val="black"/>
                </a:solidFill>
              </a:rPr>
              <a:t>후가공</a:t>
            </a:r>
            <a:r>
              <a:rPr lang="en-US" altLang="ko-KR" sz="1200" b="0" dirty="0">
                <a:solidFill>
                  <a:prstClr val="black"/>
                </a:solidFill>
              </a:rPr>
              <a:t>), </a:t>
            </a:r>
            <a:r>
              <a:rPr lang="ko-KR" altLang="en-US" sz="1200" b="0" dirty="0">
                <a:solidFill>
                  <a:prstClr val="black"/>
                </a:solidFill>
              </a:rPr>
              <a:t>내 </a:t>
            </a:r>
            <a:r>
              <a:rPr lang="en-US" altLang="ko-KR" sz="1200" b="0" dirty="0">
                <a:solidFill>
                  <a:prstClr val="black"/>
                </a:solidFill>
              </a:rPr>
              <a:t>· </a:t>
            </a:r>
            <a:r>
              <a:rPr lang="ko-KR" altLang="en-US" sz="1200" b="0" dirty="0">
                <a:solidFill>
                  <a:prstClr val="black"/>
                </a:solidFill>
              </a:rPr>
              <a:t>외관 구조</a:t>
            </a:r>
            <a:r>
              <a:rPr lang="en-US" altLang="ko-KR" sz="1200" b="0" dirty="0">
                <a:solidFill>
                  <a:prstClr val="black"/>
                </a:solidFill>
              </a:rPr>
              <a:t>, UI · UX </a:t>
            </a:r>
            <a:r>
              <a:rPr lang="ko-KR" altLang="en-US" sz="1200" b="0" dirty="0">
                <a:solidFill>
                  <a:prstClr val="black"/>
                </a:solidFill>
              </a:rPr>
              <a:t>연구</a:t>
            </a:r>
            <a:endParaRPr lang="en-US" altLang="ko-KR" sz="1200" b="0" dirty="0">
              <a:solidFill>
                <a:prstClr val="black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ko-KR" sz="1100" b="0" dirty="0">
                <a:solidFill>
                  <a:prstClr val="black"/>
                </a:solidFill>
              </a:rPr>
              <a:t>                   </a:t>
            </a:r>
            <a:r>
              <a:rPr lang="ko-KR" altLang="en-US" sz="1200" b="0" dirty="0">
                <a:solidFill>
                  <a:prstClr val="black"/>
                </a:solidFill>
              </a:rPr>
              <a:t>제조원가</a:t>
            </a:r>
            <a:r>
              <a:rPr lang="en-US" altLang="ko-KR" sz="1200" b="0" dirty="0">
                <a:solidFill>
                  <a:prstClr val="black"/>
                </a:solidFill>
              </a:rPr>
              <a:t>(M/C)</a:t>
            </a:r>
            <a:r>
              <a:rPr lang="ko-KR" altLang="en-US" sz="1200" b="0" dirty="0">
                <a:solidFill>
                  <a:prstClr val="black"/>
                </a:solidFill>
              </a:rPr>
              <a:t>를 고려한 디자인</a:t>
            </a:r>
            <a:r>
              <a:rPr lang="en-US" altLang="ko-KR" sz="1200" b="0" dirty="0">
                <a:solidFill>
                  <a:prstClr val="black"/>
                </a:solidFill>
              </a:rPr>
              <a:t>(</a:t>
            </a:r>
            <a:r>
              <a:rPr lang="ko-KR" altLang="en-US" sz="1200" b="0" dirty="0" err="1">
                <a:solidFill>
                  <a:prstClr val="black"/>
                </a:solidFill>
              </a:rPr>
              <a:t>금형벌수</a:t>
            </a:r>
            <a:r>
              <a:rPr lang="ko-KR" altLang="en-US" sz="1200" b="0" dirty="0">
                <a:solidFill>
                  <a:prstClr val="black"/>
                </a:solidFill>
              </a:rPr>
              <a:t> 최소화 등</a:t>
            </a:r>
            <a:r>
              <a:rPr lang="en-US" altLang="ko-KR" sz="1200" b="0" dirty="0">
                <a:solidFill>
                  <a:prstClr val="black"/>
                </a:solidFill>
              </a:rPr>
              <a:t>) </a:t>
            </a:r>
            <a:r>
              <a:rPr lang="ko-KR" altLang="en-US" sz="1200" b="0" dirty="0">
                <a:solidFill>
                  <a:prstClr val="black"/>
                </a:solidFill>
              </a:rPr>
              <a:t>등</a:t>
            </a:r>
            <a:endParaRPr lang="en-US" altLang="ko-KR" sz="1200" b="0" dirty="0">
              <a:solidFill>
                <a:prstClr val="black"/>
              </a:solidFill>
            </a:endParaRPr>
          </a:p>
          <a:p>
            <a:endParaRPr lang="en-US" altLang="ko-KR" sz="1400" b="0" dirty="0">
              <a:solidFill>
                <a:prstClr val="black"/>
              </a:solidFill>
            </a:endParaRPr>
          </a:p>
          <a:p>
            <a:r>
              <a:rPr lang="ko-KR" altLang="en-US" sz="1400" dirty="0">
                <a:solidFill>
                  <a:srgbClr val="D71733"/>
                </a:solidFill>
              </a:rPr>
              <a:t>◾ </a:t>
            </a:r>
            <a:r>
              <a:rPr lang="en-US" altLang="ko-KR" sz="1400" dirty="0">
                <a:solidFill>
                  <a:prstClr val="black"/>
                </a:solidFill>
              </a:rPr>
              <a:t>CI·BI</a:t>
            </a:r>
            <a:r>
              <a:rPr lang="ko-KR" altLang="en-US" sz="1400" dirty="0">
                <a:solidFill>
                  <a:prstClr val="black"/>
                </a:solidFill>
              </a:rPr>
              <a:t> </a:t>
            </a:r>
            <a:r>
              <a:rPr lang="ko-KR" altLang="en-US" sz="1400" b="0" dirty="0">
                <a:solidFill>
                  <a:prstClr val="black"/>
                </a:solidFill>
              </a:rPr>
              <a:t> </a:t>
            </a:r>
            <a:r>
              <a:rPr lang="en-US" altLang="ko-KR" sz="1400" b="0" dirty="0">
                <a:solidFill>
                  <a:prstClr val="black"/>
                </a:solidFill>
              </a:rPr>
              <a:t>:  </a:t>
            </a:r>
            <a:r>
              <a:rPr lang="en-US" altLang="ko-KR" sz="1200" b="0" dirty="0">
                <a:solidFill>
                  <a:prstClr val="black"/>
                </a:solidFill>
              </a:rPr>
              <a:t>Brand Value, Image Keywords, Motive, </a:t>
            </a:r>
            <a:r>
              <a:rPr lang="ko-KR" altLang="en-US" sz="1200" b="0" dirty="0">
                <a:solidFill>
                  <a:prstClr val="black"/>
                </a:solidFill>
              </a:rPr>
              <a:t>브랜딩 방향</a:t>
            </a:r>
            <a:r>
              <a:rPr lang="en-US" altLang="ko-KR" sz="1200" b="0" dirty="0">
                <a:solidFill>
                  <a:prstClr val="black"/>
                </a:solidFill>
              </a:rPr>
              <a:t>(</a:t>
            </a:r>
            <a:r>
              <a:rPr lang="ko-KR" altLang="en-US" sz="1200" b="0" dirty="0">
                <a:solidFill>
                  <a:prstClr val="black"/>
                </a:solidFill>
              </a:rPr>
              <a:t>워드마크</a:t>
            </a:r>
            <a:r>
              <a:rPr lang="en-US" altLang="ko-KR" sz="1200" b="0" dirty="0">
                <a:solidFill>
                  <a:prstClr val="black"/>
                </a:solidFill>
              </a:rPr>
              <a:t>, </a:t>
            </a:r>
            <a:r>
              <a:rPr lang="ko-KR" altLang="en-US" sz="1200" b="0" dirty="0">
                <a:solidFill>
                  <a:prstClr val="black"/>
                </a:solidFill>
              </a:rPr>
              <a:t>심볼</a:t>
            </a:r>
            <a:r>
              <a:rPr lang="en-US" altLang="ko-KR" sz="1200" b="0" dirty="0">
                <a:solidFill>
                  <a:prstClr val="black"/>
                </a:solidFill>
              </a:rPr>
              <a:t>, </a:t>
            </a:r>
            <a:r>
              <a:rPr lang="ko-KR" altLang="en-US" sz="1200" b="0" dirty="0" err="1">
                <a:solidFill>
                  <a:prstClr val="black"/>
                </a:solidFill>
              </a:rPr>
              <a:t>시그니처</a:t>
            </a:r>
            <a:r>
              <a:rPr lang="ko-KR" altLang="en-US" sz="1200" b="0" dirty="0">
                <a:solidFill>
                  <a:prstClr val="black"/>
                </a:solidFill>
              </a:rPr>
              <a:t> 등</a:t>
            </a:r>
            <a:r>
              <a:rPr lang="en-US" altLang="ko-KR" sz="1200" b="0" dirty="0">
                <a:solidFill>
                  <a:prstClr val="black"/>
                </a:solidFill>
              </a:rPr>
              <a:t>) </a:t>
            </a:r>
            <a:r>
              <a:rPr lang="ko-KR" altLang="en-US" sz="1200" b="0" dirty="0">
                <a:solidFill>
                  <a:prstClr val="black"/>
                </a:solidFill>
              </a:rPr>
              <a:t>등</a:t>
            </a:r>
            <a:endParaRPr lang="en-US" altLang="ko-KR" sz="1200" b="0" dirty="0">
              <a:solidFill>
                <a:prstClr val="black"/>
              </a:solidFill>
            </a:endParaRPr>
          </a:p>
          <a:p>
            <a:endParaRPr lang="en-US" altLang="ko-KR" sz="1400" b="0" dirty="0">
              <a:solidFill>
                <a:prstClr val="black"/>
              </a:solidFill>
            </a:endParaRPr>
          </a:p>
          <a:p>
            <a:r>
              <a:rPr lang="ko-KR" altLang="en-US" sz="1400" dirty="0">
                <a:solidFill>
                  <a:srgbClr val="D71733"/>
                </a:solidFill>
              </a:rPr>
              <a:t>◾ </a:t>
            </a:r>
            <a:r>
              <a:rPr lang="ko-KR" altLang="en-US" sz="1400" dirty="0">
                <a:solidFill>
                  <a:prstClr val="black"/>
                </a:solidFill>
              </a:rPr>
              <a:t>포장 </a:t>
            </a:r>
            <a:r>
              <a:rPr lang="ko-KR" altLang="en-US" sz="1400" b="0" dirty="0">
                <a:solidFill>
                  <a:prstClr val="black"/>
                </a:solidFill>
              </a:rPr>
              <a:t> </a:t>
            </a:r>
            <a:r>
              <a:rPr lang="en-US" altLang="ko-KR" sz="1400" b="0" dirty="0">
                <a:solidFill>
                  <a:prstClr val="black"/>
                </a:solidFill>
              </a:rPr>
              <a:t>:  </a:t>
            </a:r>
            <a:r>
              <a:rPr lang="en-US" altLang="ko-KR" sz="1200" b="0" dirty="0">
                <a:solidFill>
                  <a:prstClr val="black"/>
                </a:solidFill>
              </a:rPr>
              <a:t>Motive, Structure (</a:t>
            </a:r>
            <a:r>
              <a:rPr lang="ko-KR" altLang="en-US" sz="1200" b="0" dirty="0" err="1">
                <a:solidFill>
                  <a:prstClr val="black"/>
                </a:solidFill>
              </a:rPr>
              <a:t>보호성</a:t>
            </a:r>
            <a:r>
              <a:rPr lang="en-US" altLang="ko-KR" sz="1200" b="0" dirty="0">
                <a:solidFill>
                  <a:prstClr val="black"/>
                </a:solidFill>
              </a:rPr>
              <a:t>, </a:t>
            </a:r>
            <a:r>
              <a:rPr lang="ko-KR" altLang="en-US" sz="1200" b="0" dirty="0">
                <a:solidFill>
                  <a:prstClr val="black"/>
                </a:solidFill>
              </a:rPr>
              <a:t>편리성</a:t>
            </a:r>
            <a:r>
              <a:rPr lang="en-US" altLang="ko-KR" sz="1200" b="0" dirty="0">
                <a:solidFill>
                  <a:prstClr val="black"/>
                </a:solidFill>
              </a:rPr>
              <a:t>,  </a:t>
            </a:r>
            <a:r>
              <a:rPr lang="ko-KR" altLang="en-US" sz="1200" b="0" dirty="0">
                <a:solidFill>
                  <a:prstClr val="black"/>
                </a:solidFill>
              </a:rPr>
              <a:t>상품성</a:t>
            </a:r>
            <a:r>
              <a:rPr lang="en-US" altLang="ko-KR" sz="1200" b="0" dirty="0">
                <a:solidFill>
                  <a:prstClr val="black"/>
                </a:solidFill>
              </a:rPr>
              <a:t>, </a:t>
            </a:r>
            <a:r>
              <a:rPr lang="ko-KR" altLang="en-US" sz="1200" b="0" dirty="0">
                <a:solidFill>
                  <a:prstClr val="black"/>
                </a:solidFill>
              </a:rPr>
              <a:t>생산성 등</a:t>
            </a:r>
            <a:r>
              <a:rPr lang="en-US" altLang="ko-KR" sz="1200" b="0" dirty="0">
                <a:solidFill>
                  <a:prstClr val="black"/>
                </a:solidFill>
              </a:rPr>
              <a:t>), </a:t>
            </a:r>
            <a:r>
              <a:rPr lang="ko-KR" altLang="en-US" sz="1200" b="0" dirty="0">
                <a:solidFill>
                  <a:prstClr val="black"/>
                </a:solidFill>
              </a:rPr>
              <a:t>포장재질</a:t>
            </a:r>
            <a:r>
              <a:rPr lang="en-US" altLang="ko-KR" sz="1200" b="0" dirty="0">
                <a:solidFill>
                  <a:prstClr val="black"/>
                </a:solidFill>
              </a:rPr>
              <a:t>, </a:t>
            </a:r>
            <a:r>
              <a:rPr lang="ko-KR" altLang="en-US" sz="1200" b="0" dirty="0">
                <a:solidFill>
                  <a:prstClr val="black"/>
                </a:solidFill>
              </a:rPr>
              <a:t>지기구조</a:t>
            </a:r>
            <a:r>
              <a:rPr lang="en-US" altLang="ko-KR" sz="1200" b="0" dirty="0">
                <a:solidFill>
                  <a:prstClr val="black"/>
                </a:solidFill>
              </a:rPr>
              <a:t>, </a:t>
            </a:r>
            <a:r>
              <a:rPr lang="ko-KR" altLang="en-US" sz="1200" b="0" dirty="0">
                <a:solidFill>
                  <a:prstClr val="black"/>
                </a:solidFill>
              </a:rPr>
              <a:t>인쇄공정방식 등 </a:t>
            </a:r>
            <a:endParaRPr lang="en-US" altLang="ko-KR" sz="1200" b="0" dirty="0">
              <a:solidFill>
                <a:prstClr val="black"/>
              </a:solidFill>
            </a:endParaRPr>
          </a:p>
          <a:p>
            <a:endParaRPr lang="en-US" altLang="ko-KR" sz="1400" b="0" dirty="0">
              <a:solidFill>
                <a:prstClr val="black"/>
              </a:solidFill>
            </a:endParaRPr>
          </a:p>
          <a:p>
            <a:r>
              <a:rPr lang="ko-KR" altLang="en-US" sz="1400" dirty="0">
                <a:solidFill>
                  <a:srgbClr val="D71733"/>
                </a:solidFill>
              </a:rPr>
              <a:t>◾ </a:t>
            </a:r>
            <a:r>
              <a:rPr lang="ko-KR" altLang="en-US" sz="1400" dirty="0">
                <a:solidFill>
                  <a:prstClr val="black"/>
                </a:solidFill>
              </a:rPr>
              <a:t>멀티 </a:t>
            </a:r>
            <a:r>
              <a:rPr lang="ko-KR" altLang="en-US" sz="1400" b="0" dirty="0">
                <a:solidFill>
                  <a:prstClr val="black"/>
                </a:solidFill>
              </a:rPr>
              <a:t> </a:t>
            </a:r>
            <a:r>
              <a:rPr lang="en-US" altLang="ko-KR" sz="1400" b="0" dirty="0">
                <a:solidFill>
                  <a:prstClr val="black"/>
                </a:solidFill>
              </a:rPr>
              <a:t>:  </a:t>
            </a:r>
            <a:r>
              <a:rPr lang="ko-KR" altLang="en-US" sz="1200" b="0" dirty="0">
                <a:solidFill>
                  <a:prstClr val="black"/>
                </a:solidFill>
              </a:rPr>
              <a:t>연출방식</a:t>
            </a:r>
            <a:r>
              <a:rPr lang="en-US" altLang="ko-KR" sz="1200" b="0" dirty="0">
                <a:solidFill>
                  <a:prstClr val="black"/>
                </a:solidFill>
              </a:rPr>
              <a:t>, </a:t>
            </a:r>
            <a:r>
              <a:rPr lang="ko-KR" altLang="en-US" sz="1200" b="0" dirty="0">
                <a:solidFill>
                  <a:prstClr val="black"/>
                </a:solidFill>
              </a:rPr>
              <a:t>촬영방식</a:t>
            </a:r>
            <a:r>
              <a:rPr lang="en-US" altLang="ko-KR" sz="1200" b="0" dirty="0">
                <a:solidFill>
                  <a:prstClr val="black"/>
                </a:solidFill>
              </a:rPr>
              <a:t>, </a:t>
            </a:r>
            <a:r>
              <a:rPr lang="ko-KR" altLang="en-US" sz="1200" b="0" dirty="0">
                <a:solidFill>
                  <a:prstClr val="black"/>
                </a:solidFill>
              </a:rPr>
              <a:t>분량</a:t>
            </a:r>
            <a:r>
              <a:rPr lang="en-US" altLang="ko-KR" sz="1200" b="0" dirty="0">
                <a:solidFill>
                  <a:prstClr val="black"/>
                </a:solidFill>
              </a:rPr>
              <a:t>, </a:t>
            </a:r>
            <a:r>
              <a:rPr lang="ko-KR" altLang="en-US" sz="1200" b="0" dirty="0">
                <a:solidFill>
                  <a:prstClr val="black"/>
                </a:solidFill>
              </a:rPr>
              <a:t>용도별 </a:t>
            </a:r>
            <a:r>
              <a:rPr lang="ko-KR" altLang="en-US" sz="1200" b="0" dirty="0" err="1">
                <a:solidFill>
                  <a:prstClr val="black"/>
                </a:solidFill>
              </a:rPr>
              <a:t>편집본</a:t>
            </a:r>
            <a:r>
              <a:rPr lang="ko-KR" altLang="en-US" sz="1200" b="0" dirty="0">
                <a:solidFill>
                  <a:prstClr val="black"/>
                </a:solidFill>
              </a:rPr>
              <a:t> 제작계획</a:t>
            </a:r>
            <a:r>
              <a:rPr lang="en-US" altLang="ko-KR" sz="1200" b="0" dirty="0">
                <a:solidFill>
                  <a:prstClr val="black"/>
                </a:solidFill>
              </a:rPr>
              <a:t>, </a:t>
            </a:r>
            <a:r>
              <a:rPr lang="ko-KR" altLang="en-US" sz="1200" b="0" dirty="0">
                <a:solidFill>
                  <a:prstClr val="black"/>
                </a:solidFill>
              </a:rPr>
              <a:t>활용계획</a:t>
            </a:r>
            <a:r>
              <a:rPr lang="en-US" altLang="ko-KR" sz="1200" b="0" dirty="0">
                <a:solidFill>
                  <a:prstClr val="black"/>
                </a:solidFill>
              </a:rPr>
              <a:t> </a:t>
            </a:r>
            <a:r>
              <a:rPr lang="ko-KR" altLang="en-US" sz="1200" b="0" dirty="0">
                <a:solidFill>
                  <a:prstClr val="black"/>
                </a:solidFill>
              </a:rPr>
              <a:t>등</a:t>
            </a:r>
            <a:endParaRPr lang="en-US" altLang="ko-KR" sz="1200" b="0" dirty="0">
              <a:solidFill>
                <a:prstClr val="black"/>
              </a:solidFill>
            </a:endParaRPr>
          </a:p>
          <a:p>
            <a:endParaRPr lang="en-US" altLang="ko-KR" sz="1400" b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65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2731295" y="556866"/>
            <a:ext cx="6729413" cy="423863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 lIns="109033" tIns="54517" rIns="109033" bIns="54517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algn="ctr"/>
            <a:r>
              <a:rPr lang="en-US" altLang="ko-KR" spc="-130" dirty="0">
                <a:latin typeface="맑은 고딕" pitchFamily="50" charset="-127"/>
                <a:ea typeface="맑은 고딕" pitchFamily="50" charset="-127"/>
              </a:rPr>
              <a:t>08. </a:t>
            </a:r>
            <a:r>
              <a:rPr lang="ko-KR" altLang="en-US" spc="-130" dirty="0">
                <a:latin typeface="맑은 고딕" pitchFamily="50" charset="-127"/>
                <a:ea typeface="맑은 고딕" pitchFamily="50" charset="-127"/>
              </a:rPr>
              <a:t>디자인개발 후 기대효과</a:t>
            </a:r>
          </a:p>
        </p:txBody>
      </p:sp>
      <p:sp>
        <p:nvSpPr>
          <p:cNvPr id="4" name="직사각형 3"/>
          <p:cNvSpPr/>
          <p:nvPr/>
        </p:nvSpPr>
        <p:spPr bwMode="auto">
          <a:xfrm>
            <a:off x="1679281" y="1700808"/>
            <a:ext cx="8896470" cy="1872208"/>
          </a:xfrm>
          <a:prstGeom prst="rect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1200" spc="-130" dirty="0">
              <a:solidFill>
                <a:schemeClr val="tx1">
                  <a:lumMod val="95000"/>
                  <a:lumOff val="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200" spc="-130" dirty="0">
              <a:solidFill>
                <a:schemeClr val="tx1">
                  <a:lumMod val="95000"/>
                  <a:lumOff val="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40000"/>
              </a:lnSpc>
              <a:buFontTx/>
              <a:buChar char="•"/>
            </a:pPr>
            <a:r>
              <a:rPr lang="en-US" altLang="ko-KR" sz="1200" spc="-13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결과물에 대한 양산 계획</a:t>
            </a:r>
            <a:r>
              <a:rPr lang="en-US" altLang="ko-KR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판매 계획 등 구체적인 활용 계획 기재 </a:t>
            </a:r>
            <a:r>
              <a:rPr lang="en-US" altLang="ko-KR" sz="1200" b="0" spc="-130" dirty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b="0" spc="-130" dirty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향후 친환경 관련 인증 취득 계획 등이 있는 경우 기재 요망</a:t>
            </a:r>
            <a:r>
              <a:rPr lang="en-US" altLang="ko-KR" sz="1200" b="0" spc="-130" dirty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ko-KR" altLang="en-US" sz="1200" b="0" spc="-13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개발 완료 이후 </a:t>
            </a:r>
            <a:r>
              <a:rPr lang="en-US" altLang="ko-KR" sz="1200" b="0" spc="-13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00</a:t>
            </a:r>
            <a:r>
              <a:rPr lang="ko-KR" altLang="en-US" sz="1200" b="0" spc="-13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sz="1200" b="0" spc="-13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00</a:t>
            </a:r>
            <a:r>
              <a:rPr lang="ko-KR" altLang="en-US" sz="1200" b="0" spc="-13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월 양산계획</a:t>
            </a:r>
            <a:r>
              <a:rPr lang="en-US" altLang="ko-KR" sz="1200" b="0" spc="-13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0" spc="-13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기구축된</a:t>
            </a:r>
            <a:r>
              <a:rPr lang="ko-KR" altLang="en-US" sz="1200" b="0" spc="-13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b="0" spc="-13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00 </a:t>
            </a:r>
            <a:r>
              <a:rPr lang="ko-KR" altLang="en-US" sz="1200" b="0" spc="-13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유통망 활용 예정</a:t>
            </a:r>
            <a:endParaRPr lang="en-US" altLang="ko-KR" sz="1200" b="0" spc="-13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40000"/>
              </a:lnSpc>
              <a:buFontTx/>
              <a:buChar char="•"/>
            </a:pPr>
            <a:r>
              <a:rPr lang="en-US" altLang="ko-KR" sz="1200" b="0" spc="-130" dirty="0">
                <a:solidFill>
                  <a:srgbClr val="D71733"/>
                </a:solidFill>
                <a:latin typeface="맑은 고딕" pitchFamily="50" charset="-127"/>
              </a:rPr>
              <a:t> ※ </a:t>
            </a:r>
            <a:r>
              <a:rPr lang="ko-KR" altLang="en-US" sz="1200" b="0" spc="-130" dirty="0">
                <a:solidFill>
                  <a:srgbClr val="D71733"/>
                </a:solidFill>
                <a:latin typeface="맑은 고딕" pitchFamily="50" charset="-127"/>
              </a:rPr>
              <a:t>정량적 </a:t>
            </a:r>
            <a:r>
              <a:rPr lang="en-US" altLang="ko-KR" sz="1200" b="0" spc="-130" dirty="0">
                <a:solidFill>
                  <a:srgbClr val="D71733"/>
                </a:solidFill>
                <a:latin typeface="맑은 고딕" pitchFamily="50" charset="-127"/>
              </a:rPr>
              <a:t>· </a:t>
            </a:r>
            <a:r>
              <a:rPr lang="ko-KR" altLang="en-US" sz="1200" b="0" spc="-130" dirty="0">
                <a:solidFill>
                  <a:srgbClr val="D71733"/>
                </a:solidFill>
                <a:latin typeface="맑은 고딕" pitchFamily="50" charset="-127"/>
              </a:rPr>
              <a:t>구체적으로 기재</a:t>
            </a:r>
            <a:endParaRPr lang="en-US" altLang="ko-KR" sz="1200" b="0" spc="-130" dirty="0">
              <a:solidFill>
                <a:srgbClr val="D71733"/>
              </a:solidFill>
              <a:latin typeface="맑은 고딕" pitchFamily="50" charset="-127"/>
            </a:endParaRPr>
          </a:p>
          <a:p>
            <a:pPr>
              <a:lnSpc>
                <a:spcPct val="140000"/>
              </a:lnSpc>
            </a:pPr>
            <a:endParaRPr lang="en-US" altLang="ko-KR" sz="1200" b="0" spc="-13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40000"/>
              </a:lnSpc>
              <a:buFontTx/>
              <a:buChar char="•"/>
            </a:pPr>
            <a:endParaRPr lang="en-US" altLang="ko-KR" sz="1200" spc="-130" dirty="0">
              <a:solidFill>
                <a:schemeClr val="tx1">
                  <a:lumMod val="95000"/>
                  <a:lumOff val="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200" b="0" spc="-130" dirty="0">
              <a:solidFill>
                <a:schemeClr val="tx1">
                  <a:lumMod val="95000"/>
                  <a:lumOff val="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799856" y="1484784"/>
            <a:ext cx="2592288" cy="432048"/>
          </a:xfrm>
          <a:prstGeom prst="rect">
            <a:avLst/>
          </a:prstGeom>
          <a:solidFill>
            <a:srgbClr val="D71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spc="-130" dirty="0">
                <a:latin typeface="맑은 고딕" pitchFamily="50" charset="-127"/>
                <a:ea typeface="맑은 고딕" pitchFamily="50" charset="-127"/>
              </a:rPr>
              <a:t>활용 계획</a:t>
            </a:r>
          </a:p>
        </p:txBody>
      </p:sp>
      <p:sp>
        <p:nvSpPr>
          <p:cNvPr id="12" name="직사각형 11"/>
          <p:cNvSpPr/>
          <p:nvPr/>
        </p:nvSpPr>
        <p:spPr bwMode="auto">
          <a:xfrm>
            <a:off x="1664026" y="4077072"/>
            <a:ext cx="8896470" cy="1872208"/>
          </a:xfrm>
          <a:prstGeom prst="rect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1200" spc="-130" dirty="0">
              <a:solidFill>
                <a:schemeClr val="tx1">
                  <a:lumMod val="95000"/>
                  <a:lumOff val="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200" spc="-130" dirty="0">
              <a:solidFill>
                <a:schemeClr val="tx1">
                  <a:lumMod val="95000"/>
                  <a:lumOff val="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40000"/>
              </a:lnSpc>
              <a:buFontTx/>
              <a:buChar char="•"/>
            </a:pPr>
            <a:r>
              <a:rPr lang="en-US" altLang="ko-KR" sz="1200" spc="-13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우수한 디자인과 참여기업의 풍부한 제품 제작 경험을 활용하여 경쟁력 있는 제품개발</a:t>
            </a:r>
            <a:r>
              <a:rPr lang="en-US" altLang="ko-KR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및 양산이 가능</a:t>
            </a:r>
            <a:endParaRPr lang="en-US" altLang="ko-KR" sz="1200" b="0" spc="-13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40000"/>
              </a:lnSpc>
              <a:buFontTx/>
              <a:buChar char="•"/>
            </a:pPr>
            <a:r>
              <a:rPr lang="ko-KR" altLang="en-US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국내 시장에서 </a:t>
            </a:r>
            <a:r>
              <a:rPr lang="ko-KR" altLang="en-US" sz="1200" b="0" spc="-13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연 </a:t>
            </a:r>
            <a:r>
              <a:rPr lang="en-US" altLang="ko-KR" sz="1200" b="0" spc="-13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500</a:t>
            </a:r>
            <a:r>
              <a:rPr lang="ko-KR" altLang="en-US" sz="1200" b="0" spc="-13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대</a:t>
            </a:r>
            <a:r>
              <a:rPr lang="en-US" altLang="ko-KR" sz="1200" b="0" spc="-13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0" spc="-13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약 </a:t>
            </a:r>
            <a:r>
              <a:rPr lang="en-US" altLang="ko-KR" sz="1200" b="0" spc="-13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20</a:t>
            </a:r>
            <a:r>
              <a:rPr lang="ko-KR" altLang="en-US" sz="1200" b="0" spc="-130" dirty="0" err="1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억원의</a:t>
            </a:r>
            <a:r>
              <a:rPr lang="ko-KR" altLang="en-US" sz="1200" b="0" spc="-13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 수입대체 효과</a:t>
            </a:r>
            <a:r>
              <a:rPr lang="ko-KR" altLang="en-US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가 기대되며</a:t>
            </a:r>
            <a:r>
              <a:rPr lang="en-US" altLang="ko-KR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중국 및 동남아시아 시장</a:t>
            </a:r>
            <a:r>
              <a:rPr lang="en-US" altLang="ko-KR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0" spc="-13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연간 </a:t>
            </a:r>
            <a:r>
              <a:rPr lang="en-US" altLang="ko-KR" sz="1200" b="0" spc="-13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100</a:t>
            </a:r>
            <a:r>
              <a:rPr lang="ko-KR" altLang="en-US" sz="1200" b="0" spc="-13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만</a:t>
            </a:r>
            <a:r>
              <a:rPr lang="en-US" altLang="ko-KR" sz="1200" b="0" spc="-13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US$</a:t>
            </a:r>
            <a:r>
              <a:rPr lang="ko-KR" altLang="en-US" sz="1200" b="0" spc="-13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의  수출</a:t>
            </a:r>
            <a:r>
              <a:rPr lang="ko-KR" altLang="en-US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가능 전망</a:t>
            </a:r>
            <a:r>
              <a:rPr lang="en-US" altLang="ko-KR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  </a:t>
            </a:r>
          </a:p>
          <a:p>
            <a:pPr>
              <a:lnSpc>
                <a:spcPct val="140000"/>
              </a:lnSpc>
              <a:buFontTx/>
              <a:buChar char="•"/>
            </a:pPr>
            <a:endParaRPr lang="en-US" altLang="ko-KR" sz="1200" b="0" spc="-13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40000"/>
              </a:lnSpc>
            </a:pPr>
            <a:r>
              <a:rPr lang="en-US" altLang="ko-KR" sz="1200" b="0" spc="-13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※ </a:t>
            </a:r>
            <a:r>
              <a:rPr lang="ko-KR" altLang="en-US" sz="1200" b="0" spc="-13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정량적 </a:t>
            </a:r>
            <a:r>
              <a:rPr lang="en-US" altLang="ko-KR" sz="1200" b="0" spc="-13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· </a:t>
            </a:r>
            <a:r>
              <a:rPr lang="ko-KR" altLang="en-US" sz="1200" b="0" spc="-13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구체적으로 기재</a:t>
            </a:r>
            <a:endParaRPr lang="en-US" altLang="ko-KR" sz="1200" b="0" spc="-130" dirty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200" spc="-130" dirty="0">
              <a:solidFill>
                <a:schemeClr val="tx1">
                  <a:lumMod val="95000"/>
                  <a:lumOff val="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200" b="0" spc="-130" dirty="0">
              <a:solidFill>
                <a:schemeClr val="tx1">
                  <a:lumMod val="95000"/>
                  <a:lumOff val="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784601" y="3861048"/>
            <a:ext cx="2592288" cy="432048"/>
          </a:xfrm>
          <a:prstGeom prst="rect">
            <a:avLst/>
          </a:prstGeom>
          <a:solidFill>
            <a:srgbClr val="D71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spc="-130" dirty="0">
                <a:latin typeface="맑은 고딕" pitchFamily="50" charset="-127"/>
                <a:ea typeface="맑은 고딕" pitchFamily="50" charset="-127"/>
              </a:rPr>
              <a:t>기대 효과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4021914-10DE-4686-987E-068CBE98CE1D}"/>
              </a:ext>
            </a:extLst>
          </p:cNvPr>
          <p:cNvSpPr/>
          <p:nvPr/>
        </p:nvSpPr>
        <p:spPr>
          <a:xfrm>
            <a:off x="10517063" y="94333"/>
            <a:ext cx="129614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800" b="1" spc="-130" dirty="0">
                <a:solidFill>
                  <a:srgbClr val="D71733"/>
                </a:solidFill>
              </a:rPr>
              <a:t>선정평가 발표자료 </a:t>
            </a:r>
            <a:r>
              <a:rPr lang="en-US" altLang="ko-KR" sz="800" b="1" spc="-130" dirty="0">
                <a:solidFill>
                  <a:srgbClr val="D71733"/>
                </a:solidFill>
              </a:rPr>
              <a:t>SAMPLE</a:t>
            </a:r>
            <a:r>
              <a:rPr lang="ko-KR" altLang="en-US" sz="800" b="1" spc="-130" dirty="0">
                <a:solidFill>
                  <a:srgbClr val="D71733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54"/>
          <p:cNvSpPr txBox="1">
            <a:spLocks noChangeArrowheads="1"/>
          </p:cNvSpPr>
          <p:nvPr/>
        </p:nvSpPr>
        <p:spPr bwMode="auto">
          <a:xfrm>
            <a:off x="1163452" y="987957"/>
            <a:ext cx="5427448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+mn-cs"/>
              </a:defRPr>
            </a:lvl9pPr>
          </a:lstStyle>
          <a:p>
            <a:r>
              <a:rPr lang="ko-KR" altLang="en-US" sz="1400" spc="-130" dirty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◾ </a:t>
            </a:r>
            <a:r>
              <a:rPr lang="ko-KR" altLang="en-US" sz="1400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디자인 결과물 </a:t>
            </a:r>
            <a:r>
              <a:rPr lang="en-US" altLang="ko-KR" sz="1100" dirty="0">
                <a:solidFill>
                  <a:srgbClr val="C00000"/>
                </a:solidFill>
              </a:rPr>
              <a:t>※ </a:t>
            </a:r>
            <a:r>
              <a:rPr lang="ko-KR" altLang="en-US" sz="1100" spc="-13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추후 계약 및 협약 시 재확인하오니 구체적으로 정확히 기재바랍니다</a:t>
            </a:r>
            <a:r>
              <a:rPr lang="en-US" altLang="ko-KR" sz="1100" spc="-13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100" b="0" spc="-130" dirty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spcBef>
                <a:spcPts val="1200"/>
              </a:spcBef>
            </a:pPr>
            <a:r>
              <a:rPr lang="ko-KR" altLang="en-US" sz="1200" b="0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예</a:t>
            </a:r>
            <a:r>
              <a:rPr lang="en-US" altLang="ko-KR" sz="1200" b="0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 1. </a:t>
            </a:r>
            <a:r>
              <a:rPr lang="ko-KR" altLang="en-US" sz="1200" b="0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시장조사 분석내용 </a:t>
            </a:r>
            <a:r>
              <a:rPr lang="en-US" altLang="ko-KR" sz="1200" b="0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200" b="0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부  </a:t>
            </a:r>
            <a:r>
              <a:rPr lang="en-US" altLang="ko-KR" sz="1200" b="0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1200" b="0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아이디어 </a:t>
            </a:r>
            <a:r>
              <a:rPr lang="ko-KR" altLang="en-US" sz="1200" b="0" spc="-130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정리안</a:t>
            </a:r>
            <a:r>
              <a:rPr lang="ko-KR" altLang="en-US" sz="1200" b="0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b="0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10</a:t>
            </a:r>
            <a:r>
              <a:rPr lang="ko-KR" altLang="en-US" sz="1200" b="0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안</a:t>
            </a:r>
            <a:r>
              <a:rPr lang="en-US" altLang="ko-KR" sz="1200" b="0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3. </a:t>
            </a:r>
            <a:r>
              <a:rPr lang="ko-KR" altLang="en-US" sz="1200" b="0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아이디어 구체화 </a:t>
            </a:r>
            <a:r>
              <a:rPr lang="ko-KR" altLang="en-US" sz="1200" b="0" spc="-130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렌더링안</a:t>
            </a:r>
            <a:r>
              <a:rPr lang="ko-KR" altLang="en-US" sz="1200" b="0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b="0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200" b="0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안 </a:t>
            </a:r>
          </a:p>
          <a:p>
            <a:pPr>
              <a:spcBef>
                <a:spcPts val="600"/>
              </a:spcBef>
            </a:pPr>
            <a:r>
              <a:rPr lang="en-US" altLang="ko-KR" sz="1200" b="0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   4. </a:t>
            </a:r>
            <a:r>
              <a:rPr lang="ko-KR" altLang="en-US" sz="1200" b="0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시방서 </a:t>
            </a:r>
            <a:r>
              <a:rPr lang="en-US" altLang="ko-KR" sz="1200" b="0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200" b="0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부</a:t>
            </a:r>
            <a:r>
              <a:rPr lang="en-US" altLang="ko-KR" sz="1200" b="0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 5. Drawing </a:t>
            </a:r>
            <a:r>
              <a:rPr lang="ko-KR" altLang="en-US" sz="1200" b="0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및 </a:t>
            </a:r>
            <a:r>
              <a:rPr lang="en-US" altLang="ko-KR" sz="1200" b="0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Artwork 1</a:t>
            </a:r>
            <a:r>
              <a:rPr lang="ko-KR" altLang="en-US" sz="1200" b="0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부</a:t>
            </a:r>
            <a:r>
              <a:rPr lang="en-US" altLang="ko-KR" sz="1200" b="0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6. </a:t>
            </a:r>
            <a:r>
              <a:rPr lang="ko-KR" altLang="en-US" sz="1200" b="0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최종 디자인 </a:t>
            </a:r>
            <a:r>
              <a:rPr lang="en-US" altLang="ko-KR" sz="1200" b="0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Mock-up 1Set  </a:t>
            </a:r>
            <a:r>
              <a:rPr lang="ko-KR" altLang="en-US" sz="1200" b="0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등</a:t>
            </a:r>
            <a:endParaRPr lang="en-US" altLang="ko-KR" sz="1200" b="0" spc="-13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9718936" y="1947610"/>
            <a:ext cx="13438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+mn-cs"/>
              </a:defRPr>
            </a:lvl9pPr>
          </a:lstStyle>
          <a:p>
            <a:pPr algn="r"/>
            <a:r>
              <a:rPr lang="en-US" altLang="ko-KR" sz="1000" b="0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000" b="0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단위 </a:t>
            </a:r>
            <a:r>
              <a:rPr lang="en-US" altLang="ko-KR" sz="1000" b="0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000" b="0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원</a:t>
            </a:r>
            <a:r>
              <a:rPr lang="en-US" altLang="ko-KR" sz="1000" b="0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0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부가세 별도</a:t>
            </a:r>
            <a:r>
              <a:rPr lang="en-US" altLang="ko-KR" sz="1000" b="0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6" name="Text Box 154"/>
          <p:cNvSpPr txBox="1">
            <a:spLocks noChangeArrowheads="1"/>
          </p:cNvSpPr>
          <p:nvPr/>
        </p:nvSpPr>
        <p:spPr bwMode="auto">
          <a:xfrm>
            <a:off x="1163452" y="1924061"/>
            <a:ext cx="76386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+mn-cs"/>
              </a:defRPr>
            </a:lvl9pPr>
          </a:lstStyle>
          <a:p>
            <a:r>
              <a:rPr lang="ko-KR" altLang="en-US" sz="1400" spc="-130" dirty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◾ </a:t>
            </a:r>
            <a:r>
              <a:rPr lang="ko-KR" altLang="en-US" sz="1400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사업예산   </a:t>
            </a:r>
            <a:r>
              <a:rPr lang="en-US" altLang="ko-KR" sz="1100" dirty="0">
                <a:solidFill>
                  <a:prstClr val="black"/>
                </a:solidFill>
                <a:latin typeface="맑은 고딕"/>
              </a:rPr>
              <a:t>※</a:t>
            </a:r>
            <a:r>
              <a:rPr lang="ko-KR" altLang="en-US" sz="1100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예시를 참고하여 실제 소요내역으로 수정하여 기재</a:t>
            </a:r>
            <a:endParaRPr lang="en-US" altLang="ko-KR" sz="1100" b="0" spc="-13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731295" y="556866"/>
            <a:ext cx="6729413" cy="423863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 lIns="109033" tIns="54517" rIns="109033" bIns="54517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algn="ctr"/>
            <a:r>
              <a:rPr lang="en-US" altLang="ko-KR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09. </a:t>
            </a:r>
            <a:r>
              <a:rPr lang="ko-KR" altLang="en-US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디자인 결과물 및 사업예산</a:t>
            </a:r>
            <a:endParaRPr lang="ko-KR" altLang="en-US" sz="1600" spc="-13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287966"/>
              </p:ext>
            </p:extLst>
          </p:nvPr>
        </p:nvGraphicFramePr>
        <p:xfrm>
          <a:off x="1163452" y="2251234"/>
          <a:ext cx="9865096" cy="4072602"/>
        </p:xfrm>
        <a:graphic>
          <a:graphicData uri="http://schemas.openxmlformats.org/drawingml/2006/table">
            <a:tbl>
              <a:tblPr/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810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472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1559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spc="-13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비     목</a:t>
                      </a:r>
                    </a:p>
                  </a:txBody>
                  <a:tcPr marL="144000" marR="144000" marT="17634" marB="17634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173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spc="-13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소  요  금  액</a:t>
                      </a:r>
                    </a:p>
                  </a:txBody>
                  <a:tcPr marL="144000" marR="144000" marT="17634" marB="17634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173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spc="-13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비   율</a:t>
                      </a:r>
                    </a:p>
                  </a:txBody>
                  <a:tcPr marL="72000" marR="72000" marT="17634" marB="17634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173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spc="-13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비   고</a:t>
                      </a:r>
                    </a:p>
                  </a:txBody>
                  <a:tcPr marL="144000" marR="144000" marT="17634" marB="17634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1733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spc="-13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소  요  내  역 </a:t>
                      </a:r>
                      <a:r>
                        <a:rPr kumimoji="0" lang="en-US" altLang="ko-KR" sz="1100" b="1" i="0" u="none" strike="noStrike" cap="none" spc="-13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0" lang="ko-KR" altLang="en-US" sz="1100" b="1" i="0" u="none" strike="noStrike" cap="none" spc="-13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예시</a:t>
                      </a:r>
                      <a:r>
                        <a:rPr kumimoji="0" lang="en-US" altLang="ko-KR" sz="1100" b="1" i="0" u="none" strike="noStrike" cap="none" spc="-13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0" lang="ko-KR" altLang="en-US" sz="1100" b="1" i="0" u="none" strike="noStrike" cap="none" spc="-13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634" marR="17634" marT="17634" marB="17634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173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100" b="1" i="0" u="none" strike="noStrike" cap="none" spc="-13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634" marR="17634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173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100" b="1" i="0" u="none" strike="noStrike" cap="none" spc="-13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634" marR="17634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173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100" b="1" i="0" u="none" strike="noStrike" cap="none" spc="-13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634" marR="17634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17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4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spc="-13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세  부  내  역</a:t>
                      </a:r>
                    </a:p>
                  </a:txBody>
                  <a:tcPr marL="180000" marR="180000" marT="17634" marB="17634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spc="-13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금    액</a:t>
                      </a:r>
                    </a:p>
                  </a:txBody>
                  <a:tcPr marL="180000" marR="180000" marT="17634" marB="17634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173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spc="-13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산  출  내  역</a:t>
                      </a:r>
                    </a:p>
                  </a:txBody>
                  <a:tcPr marL="612000" marR="612000" marT="17634" marB="17634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173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spc="-13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비    고</a:t>
                      </a:r>
                    </a:p>
                  </a:txBody>
                  <a:tcPr marL="108000" marR="108000" marT="17634" marB="17634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17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marR="0" lvl="0" indent="0" algn="di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인건비 </a:t>
                      </a:r>
                    </a:p>
                  </a:txBody>
                  <a:tcPr marL="180000" marR="180000" marT="17634" marB="17634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16000" algn="l"/>
                        </a:tabLst>
                      </a:pPr>
                      <a:r>
                        <a:rPr kumimoji="0" lang="en-US" altLang="ko-KR" sz="1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12,375,000  </a:t>
                      </a:r>
                      <a:endParaRPr kumimoji="0" lang="ko-KR" altLang="en-US" sz="10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634" marR="72000" marT="17634" marB="17634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55%</a:t>
                      </a:r>
                      <a:endParaRPr kumimoji="0" lang="ko-KR" altLang="en-US" sz="10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634" marR="17634" marT="17634" marB="17634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70% </a:t>
                      </a:r>
                      <a:r>
                        <a:rPr kumimoji="0" lang="ko-KR" altLang="en-US" sz="10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이내</a:t>
                      </a:r>
                      <a:endParaRPr kumimoji="0" lang="en-US" altLang="ko-KR" sz="1000" b="1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634" marR="17634" marT="17634" marB="17634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인건비</a:t>
                      </a:r>
                    </a:p>
                  </a:txBody>
                  <a:tcPr marL="180000" marR="180000" marT="17634" marB="17634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12,375,000 </a:t>
                      </a:r>
                      <a:r>
                        <a:rPr kumimoji="0" lang="ko-KR" altLang="en-US" sz="1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원</a:t>
                      </a:r>
                    </a:p>
                  </a:txBody>
                  <a:tcPr marL="17634" marR="72000" marT="17634" marB="17634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0 0</a:t>
                      </a:r>
                      <a:r>
                        <a:rPr kumimoji="0" lang="ko-KR" altLang="en-US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명 참여 </a:t>
                      </a:r>
                      <a:r>
                        <a:rPr kumimoji="0" lang="en-US" altLang="ko-KR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0" lang="ko-KR" altLang="en-US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특급 </a:t>
                      </a:r>
                      <a:r>
                        <a:rPr kumimoji="0" lang="en-US" altLang="ko-KR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kumimoji="0" lang="ko-KR" altLang="en-US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명 </a:t>
                      </a:r>
                      <a:r>
                        <a:rPr kumimoji="0" lang="en-US" altLang="ko-KR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0" lang="ko-KR" altLang="en-US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고급 </a:t>
                      </a:r>
                      <a:r>
                        <a:rPr kumimoji="0" lang="en-US" altLang="ko-KR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kumimoji="0" lang="ko-KR" altLang="en-US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명 </a:t>
                      </a:r>
                      <a:r>
                        <a:rPr kumimoji="0" lang="en-US" altLang="ko-KR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 </a:t>
                      </a:r>
                      <a:r>
                        <a:rPr kumimoji="0" lang="ko-KR" altLang="en-US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중급 </a:t>
                      </a:r>
                      <a:r>
                        <a:rPr kumimoji="0" lang="en-US" altLang="ko-KR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kumimoji="0" lang="ko-KR" altLang="en-US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  <a:r>
                        <a:rPr kumimoji="0" lang="en-US" altLang="ko-KR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marL="17634" marR="17634" marT="17634" marB="17634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kumimoji="0" lang="ko-KR" altLang="en-US" sz="1000" b="0" i="0" u="none" strike="noStrike" cap="none" spc="-13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634" marR="17634" marT="17634" marB="17634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000">
                <a:tc rowSpan="3">
                  <a:txBody>
                    <a:bodyPr/>
                    <a:lstStyle/>
                    <a:p>
                      <a:pPr marL="0" marR="0" lvl="0" indent="0" algn="di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직접연구비</a:t>
                      </a:r>
                      <a:endParaRPr kumimoji="0" lang="ko-KR" altLang="en-US" sz="1000" b="0" i="0" u="none" strike="noStrike" cap="none" spc="-13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0" marR="180000" marT="17634" marB="17634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16000" algn="l"/>
                        </a:tabLst>
                      </a:pPr>
                      <a:r>
                        <a:rPr kumimoji="0" lang="en-US" altLang="ko-KR" sz="1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6,750,000</a:t>
                      </a:r>
                      <a:r>
                        <a:rPr kumimoji="0" lang="ko-KR" altLang="en-US" sz="1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17634" marR="72000" marT="17634" marB="17634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30%</a:t>
                      </a:r>
                      <a:endParaRPr kumimoji="0" lang="ko-KR" altLang="en-US" sz="10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634" marR="17634" marT="17634" marB="17634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marL="17634" marR="17634" marT="17634" marB="17634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spc="-13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디자인목업비</a:t>
                      </a:r>
                      <a:endParaRPr kumimoji="0" lang="ko-KR" altLang="en-US" sz="1000" b="0" i="0" u="none" strike="noStrike" cap="none" spc="-13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0" marR="180000" marT="17634" marB="17634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5,000,000 </a:t>
                      </a:r>
                      <a:r>
                        <a:rPr kumimoji="0" lang="ko-KR" altLang="en-US" sz="1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원</a:t>
                      </a:r>
                    </a:p>
                  </a:txBody>
                  <a:tcPr marL="17634" marR="72000" marT="17634" marB="17634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예</a:t>
                      </a:r>
                      <a:r>
                        <a:rPr kumimoji="0" lang="en-US" altLang="ko-KR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1 : 1 SIZE </a:t>
                      </a:r>
                      <a:r>
                        <a:rPr kumimoji="0" lang="ko-KR" altLang="en-US" sz="1000" b="0" i="0" u="none" strike="noStrike" cap="none" spc="-13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워킹</a:t>
                      </a:r>
                      <a:r>
                        <a:rPr kumimoji="0" lang="ko-KR" altLang="en-US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0" lang="ko-KR" altLang="en-US" sz="1000" b="0" i="0" u="none" strike="noStrike" cap="none" spc="-13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목업</a:t>
                      </a:r>
                      <a:endParaRPr kumimoji="0" lang="ko-KR" altLang="en-US" sz="1000" b="0" i="0" u="none" strike="noStrike" cap="none" spc="-13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634" marR="17634" marT="17634" marB="17634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kumimoji="0" lang="ko-KR" altLang="en-US" sz="1000" b="0" i="0" u="none" strike="noStrike" cap="none" spc="-13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634" marR="17634" marT="17634" marB="17634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재료구입비</a:t>
                      </a:r>
                    </a:p>
                  </a:txBody>
                  <a:tcPr marL="180000" marR="180000" marT="17634" marB="17634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750,000 </a:t>
                      </a:r>
                      <a:r>
                        <a:rPr kumimoji="0" lang="ko-KR" altLang="en-US" sz="1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원</a:t>
                      </a:r>
                    </a:p>
                  </a:txBody>
                  <a:tcPr marL="17634" marR="72000" marT="17634" marB="17634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재료 구매 등</a:t>
                      </a:r>
                    </a:p>
                  </a:txBody>
                  <a:tcPr marL="17634" marR="17634" marT="17634" marB="17634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kumimoji="0" lang="ko-KR" altLang="en-US" sz="1000" b="0" i="0" u="none" strike="noStrike" cap="none" spc="-13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634" marR="17634" marT="17634" marB="17634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기자재사용료</a:t>
                      </a:r>
                    </a:p>
                  </a:txBody>
                  <a:tcPr marL="180000" marR="180000" marT="17634" marB="17634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1,000,000 </a:t>
                      </a:r>
                      <a:r>
                        <a:rPr kumimoji="0" lang="ko-KR" altLang="en-US" sz="1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원</a:t>
                      </a:r>
                    </a:p>
                  </a:txBody>
                  <a:tcPr marL="17634" marR="72000" marT="17634" marB="17634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컴퓨터 및 프린터기 등</a:t>
                      </a:r>
                    </a:p>
                  </a:txBody>
                  <a:tcPr marL="17634" marR="17634" marT="17634" marB="17634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spc="-13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총개발비</a:t>
                      </a:r>
                      <a:endParaRPr kumimoji="0" lang="en-US" altLang="ko-KR" sz="1000" b="1" i="0" u="none" strike="noStrike" cap="none" spc="-13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5 % </a:t>
                      </a:r>
                      <a:r>
                        <a:rPr kumimoji="0" lang="ko-KR" altLang="en-US" sz="1000" b="1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이내</a:t>
                      </a:r>
                    </a:p>
                  </a:txBody>
                  <a:tcPr marL="17634" marR="17634" marT="17634" marB="17634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892">
                <a:tc rowSpan="5">
                  <a:txBody>
                    <a:bodyPr/>
                    <a:lstStyle/>
                    <a:p>
                      <a:pPr marL="0" marR="0" lvl="0" indent="0" algn="di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간접연구비</a:t>
                      </a:r>
                      <a:endParaRPr kumimoji="0" lang="ko-KR" altLang="en-US" sz="1000" b="0" i="0" u="none" strike="noStrike" cap="none" spc="-13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0" marR="180000" marT="17634" marB="17634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16000" algn="l"/>
                        </a:tabLst>
                      </a:pPr>
                      <a:r>
                        <a:rPr kumimoji="0" lang="en-US" altLang="ko-KR" sz="1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1,250,000</a:t>
                      </a:r>
                      <a:r>
                        <a:rPr kumimoji="0" lang="ko-KR" altLang="en-US" sz="1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17634" marR="72000" marT="17634" marB="17634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5%</a:t>
                      </a:r>
                      <a:endParaRPr kumimoji="0" lang="ko-KR" altLang="en-US" sz="10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634" marR="17634" marT="17634" marB="17634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10%</a:t>
                      </a:r>
                      <a:r>
                        <a:rPr kumimoji="0" lang="ko-KR" altLang="en-US" sz="10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이내</a:t>
                      </a:r>
                      <a:endParaRPr kumimoji="0" lang="en-US" altLang="ko-KR" sz="1000" b="1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634" marR="17634" marT="17634" marB="17634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여비</a:t>
                      </a:r>
                    </a:p>
                  </a:txBody>
                  <a:tcPr marL="180000" marR="180000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200,000 </a:t>
                      </a:r>
                      <a:r>
                        <a:rPr kumimoji="0" lang="ko-KR" altLang="en-US" sz="1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원</a:t>
                      </a:r>
                    </a:p>
                  </a:txBody>
                  <a:tcPr marL="17634" marR="72000" marT="17634" marB="17634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출장 </a:t>
                      </a:r>
                      <a:r>
                        <a:rPr kumimoji="0" lang="en-US" altLang="ko-KR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X 10</a:t>
                      </a:r>
                      <a:r>
                        <a:rPr kumimoji="0" lang="ko-KR" altLang="en-US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회 </a:t>
                      </a:r>
                      <a:r>
                        <a:rPr kumimoji="0" lang="en-US" altLang="ko-KR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 </a:t>
                      </a:r>
                      <a:r>
                        <a:rPr kumimoji="0" lang="ko-KR" altLang="en-US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인당 일일 최대 </a:t>
                      </a:r>
                      <a:r>
                        <a:rPr kumimoji="0" lang="en-US" altLang="ko-KR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20,000</a:t>
                      </a:r>
                      <a:r>
                        <a:rPr kumimoji="0" lang="ko-KR" altLang="en-US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원 </a:t>
                      </a:r>
                      <a:r>
                        <a:rPr kumimoji="0" lang="en-US" altLang="ko-KR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0" lang="ko-KR" altLang="en-US" sz="1000" b="0" i="0" u="none" strike="noStrike" cap="none" spc="-13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634" marR="17634" marT="17634" marB="17634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각 </a:t>
                      </a:r>
                      <a:r>
                        <a:rPr kumimoji="0" lang="ko-KR" altLang="en-US" sz="1000" b="1" i="0" u="none" strike="noStrike" cap="none" spc="-13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비목별</a:t>
                      </a:r>
                      <a:endParaRPr kumimoji="0" lang="en-US" altLang="ko-KR" sz="1000" b="1" i="0" u="none" strike="noStrike" cap="none" spc="-13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간접비 총액의</a:t>
                      </a:r>
                      <a:endParaRPr kumimoji="0" lang="en-US" altLang="ko-KR" sz="1000" b="1" i="0" u="none" strike="noStrike" cap="none" spc="-13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20 % </a:t>
                      </a:r>
                      <a:r>
                        <a:rPr kumimoji="0" lang="ko-KR" altLang="en-US" sz="1000" b="1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이내</a:t>
                      </a:r>
                    </a:p>
                  </a:txBody>
                  <a:tcPr marL="17634" marR="17634" marT="17634" marB="17634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89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잡비</a:t>
                      </a:r>
                    </a:p>
                  </a:txBody>
                  <a:tcPr marL="180000" marR="180000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250,000 </a:t>
                      </a:r>
                      <a:r>
                        <a:rPr kumimoji="0" lang="ko-KR" altLang="en-US" sz="1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원</a:t>
                      </a:r>
                    </a:p>
                  </a:txBody>
                  <a:tcPr marL="17634" marR="72000" marT="17634" marB="17634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우편요금</a:t>
                      </a:r>
                      <a:r>
                        <a:rPr kumimoji="0" lang="en-US" altLang="ko-KR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1000" b="0" i="0" u="none" strike="noStrike" cap="none" spc="-13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사무용품비</a:t>
                      </a:r>
                      <a:r>
                        <a:rPr kumimoji="0" lang="ko-KR" altLang="en-US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등</a:t>
                      </a:r>
                    </a:p>
                  </a:txBody>
                  <a:tcPr marL="17634" marR="17634" marT="17634" marB="17634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0" i="0" u="none" strike="noStrike" cap="none" spc="-13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634" marR="17634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94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기술정보활동비</a:t>
                      </a:r>
                    </a:p>
                  </a:txBody>
                  <a:tcPr marL="180000" marR="180000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250,000 </a:t>
                      </a:r>
                      <a:r>
                        <a:rPr kumimoji="0" lang="ko-KR" altLang="en-US" sz="1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원</a:t>
                      </a:r>
                    </a:p>
                  </a:txBody>
                  <a:tcPr marL="17634" marR="72000" marT="17634" marB="17634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회의비</a:t>
                      </a:r>
                      <a:r>
                        <a:rPr kumimoji="0" lang="en-US" altLang="ko-KR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도서구입비 등</a:t>
                      </a:r>
                    </a:p>
                  </a:txBody>
                  <a:tcPr marL="17634" marR="17634" marT="17634" marB="17634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kumimoji="0" lang="ko-KR" altLang="en-US" sz="1000" b="0" i="0" u="none" strike="noStrike" cap="none" spc="-13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634" marR="17634" marT="17634" marB="17634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694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지급보증수수료</a:t>
                      </a:r>
                      <a:endParaRPr kumimoji="0" lang="ko-KR" altLang="en-US" sz="1000" b="0" i="0" u="none" strike="noStrike" cap="none" spc="-13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0" marR="180000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100,000 </a:t>
                      </a:r>
                      <a:r>
                        <a:rPr kumimoji="0" lang="ko-KR" altLang="en-US" sz="1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원</a:t>
                      </a:r>
                    </a:p>
                  </a:txBody>
                  <a:tcPr marL="17634" marR="72000" marT="17634" marB="17634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전체개발비 지급보증보험 수수료</a:t>
                      </a:r>
                    </a:p>
                  </a:txBody>
                  <a:tcPr marL="17634" marR="17634" marT="17634" marB="17634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kumimoji="0" lang="ko-KR" altLang="en-US" sz="1000" b="0" i="0" u="none" strike="noStrike" cap="none" spc="-13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634" marR="17634" marT="17634" marB="17634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0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지식재산권 </a:t>
                      </a:r>
                      <a:endParaRPr kumimoji="0" lang="en-US" altLang="ko-KR" sz="1000" b="0" i="0" u="none" strike="noStrike" cap="none" spc="-13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di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출원 및 등록비</a:t>
                      </a:r>
                    </a:p>
                  </a:txBody>
                  <a:tcPr marL="180000" marR="180000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450,000 </a:t>
                      </a:r>
                      <a:r>
                        <a:rPr kumimoji="0" lang="ko-KR" altLang="en-US" sz="1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원</a:t>
                      </a:r>
                    </a:p>
                  </a:txBody>
                  <a:tcPr marL="17634" marR="72000" marT="17634" marB="17634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출원 수수료 및 저작권 등록비</a:t>
                      </a:r>
                    </a:p>
                  </a:txBody>
                  <a:tcPr marL="17634" marR="17634" marT="17634" marB="17634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kumimoji="0" lang="ko-KR" altLang="en-US" sz="1000" b="0" i="0" u="none" strike="noStrike" cap="none" spc="-13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634" marR="17634" marT="17634" marB="17634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marR="0" lvl="0" indent="0" algn="di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창    작    </a:t>
                      </a:r>
                      <a:r>
                        <a:rPr kumimoji="0" lang="ko-KR" altLang="en-US" sz="1000" b="1" i="0" u="none" strike="noStrike" cap="none" spc="-13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료</a:t>
                      </a:r>
                      <a:endParaRPr kumimoji="0" lang="ko-KR" altLang="en-US" sz="1000" b="0" i="0" u="none" strike="noStrike" cap="none" spc="-13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0" marR="180000" marT="17634" marB="17634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16000" algn="l"/>
                        </a:tabLst>
                      </a:pPr>
                      <a:r>
                        <a:rPr kumimoji="0" lang="en-US" altLang="ko-KR" sz="1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2,250,000</a:t>
                      </a:r>
                      <a:endParaRPr kumimoji="0" lang="ko-KR" altLang="en-US" sz="10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634" marR="72000" marT="17634" marB="17634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10%</a:t>
                      </a:r>
                      <a:endParaRPr kumimoji="0" lang="ko-KR" altLang="en-US" sz="10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634" marR="17634" marT="17634" marB="17634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5~10%</a:t>
                      </a:r>
                      <a:r>
                        <a:rPr kumimoji="0" lang="ko-KR" altLang="en-US" sz="10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이내</a:t>
                      </a:r>
                      <a:endParaRPr kumimoji="0" lang="en-US" altLang="ko-KR" sz="1000" b="1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634" marR="17634" marT="17634" marB="17634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디자인 </a:t>
                      </a:r>
                      <a:r>
                        <a:rPr kumimoji="0" lang="ko-KR" altLang="en-US" sz="1000" b="0" i="0" u="none" strike="noStrike" cap="none" spc="-13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창작료</a:t>
                      </a:r>
                      <a:r>
                        <a:rPr kumimoji="0" lang="ko-KR" altLang="en-US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0" lang="en-US" altLang="ko-KR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0" lang="ko-KR" altLang="en-US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주관기관 이윤</a:t>
                      </a:r>
                      <a:r>
                        <a:rPr kumimoji="0" lang="en-US" altLang="ko-KR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0" lang="ko-KR" altLang="en-US" sz="1000" b="0" i="0" u="none" strike="noStrike" cap="none" spc="-13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44000" marR="144000" marT="17634" marB="17634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0" i="0" u="none" strike="noStrike" cap="none" spc="-13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634" marR="17634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0" i="0" u="none" strike="noStrike" cap="none" spc="-13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634" marR="17634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0" i="0" u="none" strike="noStrike" cap="none" spc="-13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634" marR="17634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2953">
                <a:tc rowSpan="2">
                  <a:txBody>
                    <a:bodyPr/>
                    <a:lstStyle/>
                    <a:p>
                      <a:pPr marL="0" marR="0" lvl="0" indent="0" algn="di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총           계</a:t>
                      </a:r>
                      <a:endParaRPr kumimoji="0" lang="ko-KR" altLang="en-US" sz="1000" b="0" i="0" u="none" strike="noStrike" cap="none" spc="-13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di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(VAT </a:t>
                      </a:r>
                      <a:r>
                        <a:rPr kumimoji="0" lang="ko-KR" altLang="en-US" sz="1000" b="1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미포함</a:t>
                      </a:r>
                      <a:r>
                        <a:rPr kumimoji="0" lang="en-US" altLang="ko-KR" sz="1000" b="1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0" lang="ko-KR" altLang="en-US" sz="1000" b="0" i="0" u="none" strike="noStrike" cap="none" spc="-13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0" marR="180000" marT="17634" marB="17634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16000" algn="l"/>
                        </a:tabLst>
                      </a:pPr>
                      <a:r>
                        <a:rPr kumimoji="0" lang="en-US" altLang="ko-KR" sz="10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22,500,000</a:t>
                      </a:r>
                      <a:endParaRPr kumimoji="0" lang="ko-KR" altLang="en-US" sz="10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634" marR="72000" marT="17634" marB="17634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100%</a:t>
                      </a:r>
                      <a:endParaRPr kumimoji="0" lang="ko-KR" altLang="en-US" sz="10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634" marR="17634" marT="17634" marB="17634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marL="17634" marR="17634" marT="17634" marB="17634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 지원금 </a:t>
                      </a:r>
                      <a:r>
                        <a:rPr kumimoji="0" lang="en-US" altLang="ko-KR" sz="10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( 80% </a:t>
                      </a:r>
                      <a:r>
                        <a:rPr kumimoji="0" lang="ko-KR" altLang="en-US" sz="10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이하 </a:t>
                      </a:r>
                      <a:r>
                        <a:rPr kumimoji="0" lang="en-US" altLang="ko-KR" sz="10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0" lang="ko-KR" altLang="en-US" sz="1000" b="1" i="0" u="none" strike="noStrike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634" marR="17634" marT="17634" marB="17634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173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기업부담금 </a:t>
                      </a:r>
                      <a:r>
                        <a:rPr kumimoji="0" lang="en-US" altLang="ko-KR" sz="10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( 20% </a:t>
                      </a:r>
                      <a:r>
                        <a:rPr kumimoji="0" lang="ko-KR" altLang="en-US" sz="10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이상 </a:t>
                      </a:r>
                      <a:r>
                        <a:rPr kumimoji="0" lang="en-US" altLang="ko-KR" sz="10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0" lang="ko-KR" altLang="en-US" sz="1000" b="1" i="0" u="none" strike="noStrike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634" marR="17634" marT="17634" marB="17634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173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29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18,000,000</a:t>
                      </a:r>
                    </a:p>
                  </a:txBody>
                  <a:tcPr marL="17634" marR="17634" marT="17634" marB="17634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4,500,000</a:t>
                      </a:r>
                    </a:p>
                  </a:txBody>
                  <a:tcPr marL="17634" marR="17634" marT="17634" marB="17634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0" name="직사각형 9">
            <a:extLst>
              <a:ext uri="{FF2B5EF4-FFF2-40B4-BE49-F238E27FC236}">
                <a16:creationId xmlns:a16="http://schemas.microsoft.com/office/drawing/2014/main" id="{F3309E6F-86A7-401C-90BA-5F3A27C2B816}"/>
              </a:ext>
            </a:extLst>
          </p:cNvPr>
          <p:cNvSpPr/>
          <p:nvPr/>
        </p:nvSpPr>
        <p:spPr>
          <a:xfrm>
            <a:off x="10517063" y="94333"/>
            <a:ext cx="129614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800" b="1" spc="-130" dirty="0">
                <a:solidFill>
                  <a:srgbClr val="D71733"/>
                </a:solidFill>
              </a:rPr>
              <a:t>선정평가 발표자료 </a:t>
            </a:r>
            <a:r>
              <a:rPr lang="en-US" altLang="ko-KR" sz="800" b="1" spc="-130" dirty="0">
                <a:solidFill>
                  <a:srgbClr val="D71733"/>
                </a:solidFill>
              </a:rPr>
              <a:t>SAMPLE</a:t>
            </a:r>
            <a:r>
              <a:rPr lang="ko-KR" altLang="en-US" sz="800" b="1" spc="-130" dirty="0">
                <a:solidFill>
                  <a:srgbClr val="D7173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3259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3432" y="3429000"/>
            <a:ext cx="56412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3600" b="1" spc="-100" dirty="0" err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기지원과제</a:t>
            </a:r>
            <a:r>
              <a:rPr lang="ko-KR" altLang="en-US" sz="3600" b="1" spc="-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활용현황</a:t>
            </a:r>
            <a:endParaRPr lang="en-US" altLang="ko-KR" sz="3600" b="1" spc="-1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just"/>
            <a:r>
              <a:rPr lang="en-US" altLang="ko-KR" sz="3600" b="1" spc="-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____</a:t>
            </a:r>
            <a:r>
              <a:rPr lang="ko-KR" altLang="en-US" sz="3600" b="1" spc="-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사 </a:t>
            </a:r>
            <a:r>
              <a:rPr lang="en-US" altLang="ko-KR" sz="3600" b="1" spc="-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____</a:t>
            </a:r>
            <a:r>
              <a:rPr lang="ko-KR" altLang="en-US" sz="3600" b="1" spc="-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디자인</a:t>
            </a:r>
            <a:r>
              <a:rPr lang="ko-KR" altLang="en-US" sz="3600" spc="-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개발</a:t>
            </a:r>
            <a:endParaRPr lang="en-US" altLang="ko-KR" sz="3600" spc="-1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600" b="1" spc="-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선정평가 발표자료</a:t>
            </a:r>
            <a:r>
              <a:rPr lang="en-US" altLang="ko-KR" sz="1600" b="1" spc="-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SAMPLE</a:t>
            </a:r>
            <a:endParaRPr lang="ko-KR" altLang="en-US" sz="1600" b="1" spc="-1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98679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054084"/>
              </p:ext>
            </p:extLst>
          </p:nvPr>
        </p:nvGraphicFramePr>
        <p:xfrm>
          <a:off x="1381321" y="3270674"/>
          <a:ext cx="9135743" cy="593236"/>
        </p:xfrm>
        <a:graphic>
          <a:graphicData uri="http://schemas.openxmlformats.org/drawingml/2006/table">
            <a:tbl>
              <a:tblPr firstRow="1" lastCol="1">
                <a:tableStyleId>{E8034E78-7F5D-4C2E-B375-FC64B27BC917}</a:tableStyleId>
              </a:tblPr>
              <a:tblGrid>
                <a:gridCol w="1706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8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7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7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656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23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spc="-100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상품화 </a:t>
                      </a:r>
                      <a:r>
                        <a:rPr lang="ko-KR" altLang="en-US" sz="1100" b="0" spc="-100" baseline="0" dirty="0" err="1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준비중</a:t>
                      </a:r>
                      <a:endParaRPr lang="ko-KR" altLang="en-US" sz="1100" b="0" spc="-100" baseline="0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spc="-100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상품화 완료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spc="-100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상품 판매개시일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spc="-100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상품화 보류</a:t>
                      </a:r>
                      <a:r>
                        <a:rPr lang="en-US" altLang="ko-KR" sz="1100" b="0" spc="-100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1100" b="0" spc="-100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중단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spc="-100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상품화 실패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spc="-13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○</a:t>
                      </a:r>
                      <a:endParaRPr lang="ko-KR" altLang="en-US" sz="1100" b="1" spc="-10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2025</a:t>
                      </a: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년 </a:t>
                      </a:r>
                      <a:r>
                        <a:rPr lang="en-US" altLang="ko-KR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9</a:t>
                      </a: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월 </a:t>
                      </a:r>
                      <a:r>
                        <a:rPr lang="en-US" altLang="ko-KR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30</a:t>
                      </a: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일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199456" y="933925"/>
            <a:ext cx="62484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400" spc="-130" dirty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◾ </a:t>
            </a:r>
            <a:r>
              <a:rPr lang="ko-KR" altLang="en-US" sz="140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지원과제 개요</a:t>
            </a:r>
            <a:endParaRPr lang="en-US" altLang="ko-KR" sz="1400" b="0" spc="-13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▫ </a:t>
            </a:r>
            <a:r>
              <a:rPr lang="ko-KR" altLang="en-US" sz="1200" spc="-13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과제명</a:t>
            </a:r>
            <a:r>
              <a:rPr lang="ko-KR" altLang="en-US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:  </a:t>
            </a:r>
            <a:r>
              <a:rPr lang="ko-KR" altLang="en-US" sz="1200" b="0" spc="-130" dirty="0">
                <a:latin typeface="맑은 고딕" pitchFamily="50" charset="-127"/>
                <a:ea typeface="맑은 고딕" pitchFamily="50" charset="-127"/>
              </a:rPr>
              <a:t>○○○ 제품디자인 개발</a:t>
            </a:r>
            <a:endParaRPr lang="ko-KR" altLang="en-US" sz="1200" b="0" spc="-13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▫ </a:t>
            </a:r>
            <a:r>
              <a:rPr lang="ko-KR" altLang="en-US" sz="120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참여기업</a:t>
            </a:r>
            <a:r>
              <a:rPr lang="ko-KR" altLang="en-US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:  </a:t>
            </a:r>
            <a:r>
              <a:rPr lang="ko-KR" altLang="en-US" sz="1200" b="0" spc="-130" dirty="0">
                <a:latin typeface="맑은 고딕" pitchFamily="50" charset="-127"/>
                <a:ea typeface="맑은 고딕" pitchFamily="50" charset="-127"/>
              </a:rPr>
              <a:t>○○○사</a:t>
            </a:r>
            <a:endParaRPr lang="en-US" altLang="ko-KR" sz="1200" b="0" spc="-13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▫ </a:t>
            </a:r>
            <a:r>
              <a:rPr lang="ko-KR" altLang="en-US" sz="120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주관기관</a:t>
            </a:r>
            <a:r>
              <a:rPr lang="ko-KR" altLang="en-US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:  </a:t>
            </a:r>
            <a:r>
              <a:rPr lang="ko-KR" altLang="en-US" sz="1200" b="0" spc="-130" dirty="0">
                <a:latin typeface="맑은 고딕" pitchFamily="50" charset="-127"/>
                <a:ea typeface="맑은 고딕" pitchFamily="50" charset="-127"/>
              </a:rPr>
              <a:t>○○○사</a:t>
            </a:r>
            <a:endParaRPr lang="en-US" altLang="ko-KR" sz="1200" b="0" spc="-130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▫ </a:t>
            </a:r>
            <a:r>
              <a:rPr lang="ko-KR" altLang="en-US" sz="120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개발기간</a:t>
            </a:r>
            <a:r>
              <a:rPr lang="ko-KR" altLang="en-US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:  </a:t>
            </a:r>
            <a:r>
              <a:rPr lang="en-US" altLang="ko-KR" sz="1200" b="0" spc="-130" dirty="0">
                <a:latin typeface="맑은 고딕" pitchFamily="50" charset="-127"/>
                <a:ea typeface="맑은 고딕" pitchFamily="50" charset="-127"/>
              </a:rPr>
              <a:t>2024</a:t>
            </a:r>
            <a:r>
              <a:rPr lang="ko-KR" altLang="en-US" sz="1200" b="0" spc="-130" dirty="0"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sz="1200" b="0" spc="-130" dirty="0">
                <a:latin typeface="맑은 고딕" pitchFamily="50" charset="-127"/>
                <a:ea typeface="맑은 고딕" pitchFamily="50" charset="-127"/>
              </a:rPr>
              <a:t>03</a:t>
            </a:r>
            <a:r>
              <a:rPr lang="ko-KR" altLang="en-US" sz="1200" b="0" spc="-130" dirty="0"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en-US" altLang="ko-KR" sz="1200" b="0" spc="-130" dirty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sz="1200" b="0" spc="-130" dirty="0">
                <a:latin typeface="맑은 고딕" pitchFamily="50" charset="-127"/>
                <a:ea typeface="맑은 고딕" pitchFamily="50" charset="-127"/>
              </a:rPr>
              <a:t>일 </a:t>
            </a:r>
            <a:r>
              <a:rPr lang="en-US" altLang="ko-KR" sz="1200" b="0" spc="-130" dirty="0">
                <a:latin typeface="맑은 고딕" pitchFamily="50" charset="-127"/>
                <a:ea typeface="맑은 고딕" pitchFamily="50" charset="-127"/>
              </a:rPr>
              <a:t>~ 2024</a:t>
            </a:r>
            <a:r>
              <a:rPr lang="ko-KR" altLang="en-US" sz="1200" b="0" spc="-130" dirty="0"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sz="1200" b="0" spc="-130" dirty="0">
                <a:latin typeface="맑은 고딕" pitchFamily="50" charset="-127"/>
                <a:ea typeface="맑은 고딕" pitchFamily="50" charset="-127"/>
              </a:rPr>
              <a:t>06</a:t>
            </a:r>
            <a:r>
              <a:rPr lang="ko-KR" altLang="en-US" sz="1200" b="0" spc="-130" dirty="0"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en-US" altLang="ko-KR" sz="1200" b="0" spc="-130" dirty="0">
                <a:latin typeface="맑은 고딕" pitchFamily="50" charset="-127"/>
                <a:ea typeface="맑은 고딕" pitchFamily="50" charset="-127"/>
              </a:rPr>
              <a:t>11</a:t>
            </a:r>
            <a:r>
              <a:rPr lang="ko-KR" altLang="en-US" sz="1200" b="0" spc="-130" dirty="0">
                <a:latin typeface="맑은 고딕" pitchFamily="50" charset="-127"/>
                <a:ea typeface="맑은 고딕" pitchFamily="50" charset="-127"/>
              </a:rPr>
              <a:t>일 </a:t>
            </a:r>
            <a:r>
              <a:rPr lang="en-US" altLang="ko-KR" sz="1200" b="0" spc="-130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b="0" spc="-130" dirty="0">
                <a:latin typeface="맑은 고딕" pitchFamily="50" charset="-127"/>
                <a:ea typeface="맑은 고딕" pitchFamily="50" charset="-127"/>
              </a:rPr>
              <a:t>총 </a:t>
            </a:r>
            <a:r>
              <a:rPr lang="en-US" altLang="ko-KR" sz="1200" b="0" spc="-130" dirty="0">
                <a:latin typeface="맑은 고딕" pitchFamily="50" charset="-127"/>
                <a:ea typeface="맑은 고딕" pitchFamily="50" charset="-127"/>
              </a:rPr>
              <a:t>90</a:t>
            </a:r>
            <a:r>
              <a:rPr lang="ko-KR" altLang="en-US" sz="1200" b="0" spc="-130" dirty="0">
                <a:latin typeface="맑은 고딕" pitchFamily="50" charset="-127"/>
                <a:ea typeface="맑은 고딕" pitchFamily="50" charset="-127"/>
              </a:rPr>
              <a:t>일</a:t>
            </a:r>
            <a:r>
              <a:rPr lang="en-US" altLang="ko-KR" sz="1200" b="0" spc="-130" dirty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▫ </a:t>
            </a:r>
            <a:r>
              <a:rPr lang="ko-KR" altLang="en-US" sz="120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개  발  비</a:t>
            </a:r>
            <a:r>
              <a:rPr lang="ko-KR" altLang="en-US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:  </a:t>
            </a:r>
            <a:r>
              <a:rPr lang="en-US" altLang="ko-KR" sz="1200" b="0" spc="-130" dirty="0">
                <a:latin typeface="맑은 고딕" pitchFamily="50" charset="-127"/>
                <a:ea typeface="맑은 고딕" pitchFamily="50" charset="-127"/>
              </a:rPr>
              <a:t>24,750</a:t>
            </a:r>
            <a:r>
              <a:rPr lang="ko-KR" altLang="en-US" sz="1200" b="0" spc="-130" dirty="0">
                <a:latin typeface="맑은 고딕" pitchFamily="50" charset="-127"/>
                <a:ea typeface="맑은 고딕" pitchFamily="50" charset="-127"/>
              </a:rPr>
              <a:t>천원 </a:t>
            </a:r>
            <a:r>
              <a:rPr lang="en-US" altLang="ko-KR" sz="1200" b="0" spc="-130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b="0" spc="-130" dirty="0">
                <a:latin typeface="맑은 고딕" pitchFamily="50" charset="-127"/>
                <a:ea typeface="맑은 고딕" pitchFamily="50" charset="-127"/>
              </a:rPr>
              <a:t>인천市지원금 </a:t>
            </a:r>
            <a:r>
              <a:rPr lang="en-US" altLang="ko-KR" sz="1200" b="0" spc="-130" dirty="0">
                <a:latin typeface="맑은 고딕" pitchFamily="50" charset="-127"/>
                <a:ea typeface="맑은 고딕" pitchFamily="50" charset="-127"/>
              </a:rPr>
              <a:t>18,000</a:t>
            </a:r>
            <a:r>
              <a:rPr lang="ko-KR" altLang="en-US" sz="1200" b="0" spc="-130" dirty="0">
                <a:latin typeface="맑은 고딕" pitchFamily="50" charset="-127"/>
                <a:ea typeface="맑은 고딕" pitchFamily="50" charset="-127"/>
              </a:rPr>
              <a:t>천원 </a:t>
            </a:r>
            <a:r>
              <a:rPr lang="en-US" altLang="ko-KR" sz="1200" b="0" spc="-130" dirty="0">
                <a:latin typeface="맑은 고딕" pitchFamily="50" charset="-127"/>
                <a:ea typeface="맑은 고딕" pitchFamily="50" charset="-127"/>
              </a:rPr>
              <a:t>+ </a:t>
            </a:r>
            <a:r>
              <a:rPr lang="ko-KR" altLang="en-US" sz="1200" b="0" spc="-130" dirty="0">
                <a:latin typeface="맑은 고딕" pitchFamily="50" charset="-127"/>
                <a:ea typeface="맑은 고딕" pitchFamily="50" charset="-127"/>
              </a:rPr>
              <a:t>기업부담금 </a:t>
            </a:r>
            <a:r>
              <a:rPr lang="en-US" altLang="ko-KR" sz="1200" b="0" spc="-130" dirty="0">
                <a:latin typeface="맑은 고딕" pitchFamily="50" charset="-127"/>
                <a:ea typeface="맑은 고딕" pitchFamily="50" charset="-127"/>
              </a:rPr>
              <a:t>6,750</a:t>
            </a:r>
            <a:r>
              <a:rPr lang="ko-KR" altLang="en-US" sz="1200" b="0" spc="-130" dirty="0">
                <a:latin typeface="맑은 고딕" pitchFamily="50" charset="-127"/>
                <a:ea typeface="맑은 고딕" pitchFamily="50" charset="-127"/>
              </a:rPr>
              <a:t>천원</a:t>
            </a:r>
            <a:r>
              <a:rPr lang="en-US" altLang="ko-KR" sz="1200" b="0" spc="-130" dirty="0">
                <a:latin typeface="맑은 고딕" pitchFamily="50" charset="-127"/>
                <a:ea typeface="맑은 고딕" pitchFamily="50" charset="-127"/>
              </a:rPr>
              <a:t>(VAT</a:t>
            </a:r>
            <a:r>
              <a:rPr lang="ko-KR" altLang="en-US" sz="1200" b="0" spc="-130" dirty="0">
                <a:latin typeface="맑은 고딕" pitchFamily="50" charset="-127"/>
                <a:ea typeface="맑은 고딕" pitchFamily="50" charset="-127"/>
              </a:rPr>
              <a:t>포함</a:t>
            </a:r>
            <a:r>
              <a:rPr lang="en-US" altLang="ko-KR" sz="1200" b="0" spc="-130" dirty="0">
                <a:latin typeface="맑은 고딕" pitchFamily="50" charset="-127"/>
                <a:ea typeface="맑은 고딕" pitchFamily="50" charset="-127"/>
              </a:rPr>
              <a:t>))</a:t>
            </a:r>
          </a:p>
          <a:p>
            <a:pPr>
              <a:lnSpc>
                <a:spcPct val="150000"/>
              </a:lnSpc>
            </a:pPr>
            <a:endParaRPr lang="ko-KR" altLang="en-US" sz="1200" spc="-13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1199456" y="4054337"/>
            <a:ext cx="6521450" cy="32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sz="1400" spc="-130" dirty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◾ </a:t>
            </a:r>
            <a:r>
              <a:rPr lang="ko-KR" altLang="en-US" sz="1400" spc="-13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상품화 보류 및 실패 사유</a:t>
            </a:r>
            <a:r>
              <a:rPr lang="en-US" altLang="ko-KR" sz="1400" spc="-13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spc="-13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해당시</a:t>
            </a:r>
            <a:r>
              <a:rPr lang="ko-KR" altLang="en-US" sz="1400" spc="-13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작성</a:t>
            </a:r>
            <a:r>
              <a:rPr lang="en-US" altLang="ko-KR" sz="1400" spc="-13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400" spc="-130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1199457" y="2881410"/>
            <a:ext cx="2860675" cy="331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sz="1400" spc="-130" dirty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◾ </a:t>
            </a:r>
            <a:r>
              <a:rPr lang="ko-KR" altLang="en-US" sz="1400" spc="-13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개발과제 활용현황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2534940" y="484858"/>
            <a:ext cx="6729413" cy="423863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 lIns="109033" tIns="54517" rIns="109033" bIns="54517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marL="409575" indent="-409575" algn="ctr" defTabSz="1090613">
              <a:lnSpc>
                <a:spcPct val="120000"/>
              </a:lnSpc>
            </a:pPr>
            <a:r>
              <a:rPr lang="en-US" altLang="ko-KR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10. </a:t>
            </a:r>
            <a:r>
              <a:rPr lang="ko-KR" altLang="en-US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기지원 과제 활용현황 </a:t>
            </a:r>
            <a:r>
              <a:rPr lang="en-US" altLang="ko-KR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제품</a:t>
            </a:r>
            <a:r>
              <a:rPr lang="en-US" altLang="ko-KR" spc="-80" dirty="0">
                <a:latin typeface="맑은 고딕" pitchFamily="50" charset="-127"/>
                <a:ea typeface="맑은 고딕" pitchFamily="50" charset="-127"/>
              </a:rPr>
              <a:t> ·</a:t>
            </a:r>
            <a:r>
              <a:rPr lang="ko-KR" altLang="en-US" spc="-80" dirty="0">
                <a:latin typeface="맑은 고딕" pitchFamily="50" charset="-127"/>
                <a:ea typeface="맑은 고딕" pitchFamily="50" charset="-127"/>
              </a:rPr>
              <a:t>시각</a:t>
            </a:r>
            <a:r>
              <a:rPr lang="en-US" altLang="ko-KR" spc="-80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pc="-80" dirty="0">
                <a:latin typeface="맑은 고딕" pitchFamily="50" charset="-127"/>
                <a:ea typeface="맑은 고딕" pitchFamily="50" charset="-127"/>
              </a:rPr>
              <a:t>포장</a:t>
            </a:r>
            <a:r>
              <a:rPr lang="en-US" altLang="ko-KR" spc="-80" dirty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디자인 개발과제</a:t>
            </a:r>
            <a:r>
              <a:rPr lang="en-US" altLang="ko-KR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1000" b="0" spc="-8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최근 </a:t>
            </a:r>
            <a:r>
              <a:rPr lang="en-US" altLang="ko-KR" sz="1000" b="0" spc="-8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000" b="0" spc="-8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년 이내 기지원 받은 과제</a:t>
            </a:r>
            <a:r>
              <a:rPr lang="en-US" altLang="ko-KR" sz="1000" b="0" spc="-8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(2024</a:t>
            </a:r>
            <a:r>
              <a:rPr lang="ko-KR" altLang="en-US" sz="1000" b="0" spc="-8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년도 이후</a:t>
            </a:r>
            <a:r>
              <a:rPr lang="en-US" altLang="ko-KR" sz="1000" b="0" spc="-8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000" spc="-80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957028"/>
              </p:ext>
            </p:extLst>
          </p:nvPr>
        </p:nvGraphicFramePr>
        <p:xfrm>
          <a:off x="1379735" y="4416314"/>
          <a:ext cx="9135742" cy="524855"/>
        </p:xfrm>
        <a:graphic>
          <a:graphicData uri="http://schemas.openxmlformats.org/drawingml/2006/table">
            <a:tbl>
              <a:tblPr firstRow="1" firstCol="1">
                <a:tableStyleId>{E8034E78-7F5D-4C2E-B375-FC64B27BC917}</a:tableStyleId>
              </a:tblPr>
              <a:tblGrid>
                <a:gridCol w="2263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1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91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spc="-9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상품화 보류 </a:t>
                      </a:r>
                      <a:r>
                        <a:rPr kumimoji="1" lang="en-US" altLang="ko-KR" sz="1100" b="1" i="0" u="none" strike="noStrike" cap="none" spc="-9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 </a:t>
                      </a:r>
                      <a:r>
                        <a:rPr kumimoji="1" lang="ko-KR" altLang="en-US" sz="1100" b="1" i="0" u="none" strike="noStrike" cap="none" spc="-9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중단</a:t>
                      </a:r>
                      <a:endParaRPr kumimoji="1" lang="ko-KR" altLang="ko-KR" sz="1100" b="1" i="0" u="none" strike="noStrike" cap="none" spc="-9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1" i="0" u="none" strike="noStrike" cap="none" spc="-9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spc="-9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상품화 실패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spc="-9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1199456" y="5155256"/>
            <a:ext cx="6521450" cy="32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sz="1400" spc="-130" dirty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◾ </a:t>
            </a:r>
            <a:r>
              <a:rPr lang="ko-KR" altLang="en-US" sz="1400" spc="-13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개발과제 활용현황</a:t>
            </a:r>
          </a:p>
        </p:txBody>
      </p:sp>
      <p:graphicFrame>
        <p:nvGraphicFramePr>
          <p:cNvPr id="21" name="표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24193"/>
              </p:ext>
            </p:extLst>
          </p:nvPr>
        </p:nvGraphicFramePr>
        <p:xfrm>
          <a:off x="1379734" y="5517232"/>
          <a:ext cx="9135743" cy="790630"/>
        </p:xfrm>
        <a:graphic>
          <a:graphicData uri="http://schemas.openxmlformats.org/drawingml/2006/table">
            <a:tbl>
              <a:tblPr firstRow="1" firstCol="1">
                <a:tableStyleId>{E8034E78-7F5D-4C2E-B375-FC64B27BC917}</a:tableStyleId>
              </a:tblPr>
              <a:tblGrid>
                <a:gridCol w="1310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0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94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856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91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spc="-9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   분</a:t>
                      </a:r>
                      <a:endParaRPr kumimoji="1" lang="ko-KR" altLang="ko-KR" sz="1100" b="1" i="0" u="none" strike="noStrike" cap="none" spc="-9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spc="-9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내   수</a:t>
                      </a:r>
                      <a:endParaRPr kumimoji="1" lang="ko-KR" altLang="ko-KR" sz="1100" b="1" i="0" u="none" strike="noStrike" cap="none" spc="-9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spc="-9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   출</a:t>
                      </a:r>
                      <a:endParaRPr kumimoji="1" lang="ko-KR" altLang="ko-KR" sz="1100" b="1" i="0" u="none" strike="noStrike" cap="none" spc="-9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spc="-9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주요 거래처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spc="-9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 출 액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spc="-9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00 </a:t>
                      </a:r>
                      <a:r>
                        <a:rPr kumimoji="1" lang="ko-KR" altLang="en-US" sz="1100" b="0" i="0" u="none" strike="noStrike" cap="none" spc="-9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백만원</a:t>
                      </a:r>
                      <a:endParaRPr kumimoji="1" lang="ko-KR" altLang="en-US" sz="1100" b="0" i="0" u="none" strike="noStrike" cap="none" spc="-9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cap="none" spc="-9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00 </a:t>
                      </a:r>
                      <a:r>
                        <a:rPr kumimoji="1" lang="ko-KR" altLang="en-US" sz="1100" b="0" i="0" u="none" strike="noStrike" cap="none" spc="-9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백만원</a:t>
                      </a:r>
                      <a:endParaRPr kumimoji="1" lang="ko-KR" altLang="en-US" sz="1100" b="0" i="0" u="none" strike="noStrike" cap="none" spc="-9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100" b="0" spc="-13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○○○사</a:t>
                      </a:r>
                      <a:endParaRPr kumimoji="1" lang="en-US" altLang="ko-KR" sz="1100" b="0" i="0" u="none" strike="noStrike" cap="none" spc="-9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spc="-9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향 후 </a:t>
                      </a:r>
                      <a:r>
                        <a:rPr kumimoji="1" lang="ko-KR" altLang="en-US" sz="1100" b="0" i="0" u="none" strike="noStrike" cap="none" spc="-9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계약액</a:t>
                      </a:r>
                      <a:endParaRPr kumimoji="1" lang="ko-KR" altLang="en-US" sz="1100" b="0" i="0" u="none" strike="noStrike" cap="none" spc="-9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spc="-9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00 </a:t>
                      </a:r>
                      <a:r>
                        <a:rPr kumimoji="1" lang="ko-KR" altLang="en-US" sz="1100" b="0" i="0" u="none" strike="noStrike" cap="none" spc="-9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백만원</a:t>
                      </a:r>
                      <a:endParaRPr kumimoji="1" lang="ko-KR" altLang="en-US" sz="1100" b="0" i="0" u="none" strike="noStrike" cap="none" spc="-9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cap="none" spc="-9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00 </a:t>
                      </a:r>
                      <a:r>
                        <a:rPr kumimoji="1" lang="ko-KR" altLang="en-US" sz="1100" b="0" i="0" u="none" strike="noStrike" cap="none" spc="-9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백만원</a:t>
                      </a:r>
                      <a:endParaRPr kumimoji="1" lang="ko-KR" altLang="en-US" sz="1100" b="0" i="0" u="none" strike="noStrike" cap="none" spc="-9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100" b="0" spc="-13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○○○사</a:t>
                      </a:r>
                      <a:endParaRPr kumimoji="1" lang="en-US" altLang="ko-KR" sz="1100" b="0" i="0" u="none" strike="noStrike" cap="none" spc="-9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직사각형 12">
            <a:extLst>
              <a:ext uri="{FF2B5EF4-FFF2-40B4-BE49-F238E27FC236}">
                <a16:creationId xmlns:a16="http://schemas.microsoft.com/office/drawing/2014/main" id="{E64AECE6-EFD4-454E-A557-12B002FACFCE}"/>
              </a:ext>
            </a:extLst>
          </p:cNvPr>
          <p:cNvSpPr/>
          <p:nvPr/>
        </p:nvSpPr>
        <p:spPr>
          <a:xfrm>
            <a:off x="10517063" y="94333"/>
            <a:ext cx="129614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800" b="1" spc="-130" dirty="0">
                <a:solidFill>
                  <a:srgbClr val="D71733"/>
                </a:solidFill>
              </a:rPr>
              <a:t>선정평가 발표자료 </a:t>
            </a:r>
            <a:r>
              <a:rPr lang="en-US" altLang="ko-KR" sz="800" b="1" spc="-130" dirty="0">
                <a:solidFill>
                  <a:srgbClr val="D71733"/>
                </a:solidFill>
              </a:rPr>
              <a:t>SAMPLE</a:t>
            </a:r>
            <a:r>
              <a:rPr lang="ko-KR" altLang="en-US" sz="800" b="1" spc="-130" dirty="0">
                <a:solidFill>
                  <a:srgbClr val="D7173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4575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390037"/>
              </p:ext>
            </p:extLst>
          </p:nvPr>
        </p:nvGraphicFramePr>
        <p:xfrm>
          <a:off x="1381321" y="3270674"/>
          <a:ext cx="9135743" cy="593236"/>
        </p:xfrm>
        <a:graphic>
          <a:graphicData uri="http://schemas.openxmlformats.org/drawingml/2006/table">
            <a:tbl>
              <a:tblPr firstRow="1" lastCol="1">
                <a:tableStyleId>{E8034E78-7F5D-4C2E-B375-FC64B27BC917}</a:tableStyleId>
              </a:tblPr>
              <a:tblGrid>
                <a:gridCol w="1706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8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7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7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656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23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spc="-100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상품화 </a:t>
                      </a:r>
                      <a:r>
                        <a:rPr lang="ko-KR" altLang="en-US" sz="1100" b="0" spc="-100" baseline="0" dirty="0" err="1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준비중</a:t>
                      </a:r>
                      <a:endParaRPr lang="ko-KR" altLang="en-US" sz="1100" b="0" spc="-100" baseline="0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spc="-100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상품화 완료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spc="-100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상품 판매개시일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spc="-100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상품화 보류</a:t>
                      </a:r>
                      <a:r>
                        <a:rPr lang="en-US" altLang="ko-KR" sz="1100" b="0" spc="-100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1100" b="0" spc="-100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중단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spc="-100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상품화 실패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spc="-13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○</a:t>
                      </a:r>
                      <a:endParaRPr lang="ko-KR" altLang="en-US" sz="1100" b="1" spc="-10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2025</a:t>
                      </a: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년 </a:t>
                      </a:r>
                      <a:r>
                        <a:rPr lang="en-US" altLang="ko-KR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월 </a:t>
                      </a:r>
                      <a:r>
                        <a:rPr lang="en-US" altLang="ko-KR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30</a:t>
                      </a: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일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199456" y="933925"/>
            <a:ext cx="62484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400" spc="-130" dirty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◾ </a:t>
            </a:r>
            <a:r>
              <a:rPr lang="ko-KR" altLang="en-US" sz="140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지원과제 개요</a:t>
            </a:r>
            <a:endParaRPr lang="en-US" altLang="ko-KR" sz="1400" b="0" spc="-13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▫ </a:t>
            </a:r>
            <a:r>
              <a:rPr lang="ko-KR" altLang="en-US" sz="1200" spc="-13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과제명</a:t>
            </a:r>
            <a:r>
              <a:rPr lang="ko-KR" altLang="en-US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:  </a:t>
            </a:r>
            <a:r>
              <a:rPr lang="ko-KR" altLang="en-US" sz="1200" b="0" spc="-130" dirty="0">
                <a:latin typeface="맑은 고딕" pitchFamily="50" charset="-127"/>
                <a:ea typeface="맑은 고딕" pitchFamily="50" charset="-127"/>
              </a:rPr>
              <a:t>○○○ 시각</a:t>
            </a:r>
            <a:r>
              <a:rPr lang="en-US" altLang="ko-KR" sz="1200" b="0" spc="-130" dirty="0">
                <a:latin typeface="맑은 고딕" pitchFamily="50" charset="-127"/>
                <a:ea typeface="맑은 고딕" pitchFamily="50" charset="-127"/>
              </a:rPr>
              <a:t>(BI)</a:t>
            </a:r>
            <a:r>
              <a:rPr lang="ko-KR" altLang="en-US" sz="1200" b="0" spc="-130" dirty="0">
                <a:latin typeface="맑은 고딕" pitchFamily="50" charset="-127"/>
                <a:ea typeface="맑은 고딕" pitchFamily="50" charset="-127"/>
              </a:rPr>
              <a:t>디자인 개발</a:t>
            </a:r>
            <a:endParaRPr lang="ko-KR" altLang="en-US" sz="1200" b="0" spc="-13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▫ </a:t>
            </a:r>
            <a:r>
              <a:rPr lang="ko-KR" altLang="en-US" sz="120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참여기업</a:t>
            </a:r>
            <a:r>
              <a:rPr lang="ko-KR" altLang="en-US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:  </a:t>
            </a:r>
            <a:r>
              <a:rPr lang="ko-KR" altLang="en-US" sz="1200" b="0" spc="-130" dirty="0">
                <a:latin typeface="맑은 고딕" pitchFamily="50" charset="-127"/>
                <a:ea typeface="맑은 고딕" pitchFamily="50" charset="-127"/>
              </a:rPr>
              <a:t>○○○사</a:t>
            </a:r>
            <a:endParaRPr lang="en-US" altLang="ko-KR" sz="1200" b="0" spc="-13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▫ </a:t>
            </a:r>
            <a:r>
              <a:rPr lang="ko-KR" altLang="en-US" sz="120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주관기관</a:t>
            </a:r>
            <a:r>
              <a:rPr lang="ko-KR" altLang="en-US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:  </a:t>
            </a:r>
            <a:r>
              <a:rPr lang="ko-KR" altLang="en-US" sz="1200" b="0" spc="-130" dirty="0">
                <a:latin typeface="맑은 고딕" pitchFamily="50" charset="-127"/>
                <a:ea typeface="맑은 고딕" pitchFamily="50" charset="-127"/>
              </a:rPr>
              <a:t>○○○사</a:t>
            </a:r>
            <a:endParaRPr lang="en-US" altLang="ko-KR" sz="1200" b="0" spc="-130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▫ </a:t>
            </a:r>
            <a:r>
              <a:rPr lang="ko-KR" altLang="en-US" sz="120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개발기간</a:t>
            </a:r>
            <a:r>
              <a:rPr lang="ko-KR" altLang="en-US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:  </a:t>
            </a:r>
            <a:r>
              <a:rPr lang="en-US" altLang="ko-KR" sz="1200" b="0" spc="-130" dirty="0">
                <a:latin typeface="맑은 고딕" pitchFamily="50" charset="-127"/>
                <a:ea typeface="맑은 고딕" pitchFamily="50" charset="-127"/>
              </a:rPr>
              <a:t>2024</a:t>
            </a:r>
            <a:r>
              <a:rPr lang="ko-KR" altLang="en-US" sz="1200" b="0" spc="-130" dirty="0"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sz="1200" b="0" spc="-130" dirty="0">
                <a:latin typeface="맑은 고딕" pitchFamily="50" charset="-127"/>
                <a:ea typeface="맑은 고딕" pitchFamily="50" charset="-127"/>
              </a:rPr>
              <a:t>03</a:t>
            </a:r>
            <a:r>
              <a:rPr lang="ko-KR" altLang="en-US" sz="1200" b="0" spc="-130" dirty="0"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en-US" altLang="ko-KR" sz="1200" b="0" spc="-130" dirty="0">
                <a:latin typeface="맑은 고딕" pitchFamily="50" charset="-127"/>
                <a:ea typeface="맑은 고딕" pitchFamily="50" charset="-127"/>
              </a:rPr>
              <a:t>10</a:t>
            </a:r>
            <a:r>
              <a:rPr lang="ko-KR" altLang="en-US" sz="1200" b="0" spc="-130" dirty="0">
                <a:latin typeface="맑은 고딕" pitchFamily="50" charset="-127"/>
                <a:ea typeface="맑은 고딕" pitchFamily="50" charset="-127"/>
              </a:rPr>
              <a:t>일 </a:t>
            </a:r>
            <a:r>
              <a:rPr lang="en-US" altLang="ko-KR" sz="1200" b="0" spc="-130" dirty="0">
                <a:latin typeface="맑은 고딕" pitchFamily="50" charset="-127"/>
                <a:ea typeface="맑은 고딕" pitchFamily="50" charset="-127"/>
              </a:rPr>
              <a:t>~ 2024</a:t>
            </a:r>
            <a:r>
              <a:rPr lang="ko-KR" altLang="en-US" sz="1200" b="0" spc="-130" dirty="0"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sz="1200" b="0" spc="-130" dirty="0">
                <a:latin typeface="맑은 고딕" pitchFamily="50" charset="-127"/>
                <a:ea typeface="맑은 고딕" pitchFamily="50" charset="-127"/>
              </a:rPr>
              <a:t>05</a:t>
            </a:r>
            <a:r>
              <a:rPr lang="ko-KR" altLang="en-US" sz="1200" b="0" spc="-130" dirty="0"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en-US" altLang="ko-KR" sz="1200" b="0" spc="-130" dirty="0">
                <a:latin typeface="맑은 고딕" pitchFamily="50" charset="-127"/>
                <a:ea typeface="맑은 고딕" pitchFamily="50" charset="-127"/>
              </a:rPr>
              <a:t>09</a:t>
            </a:r>
            <a:r>
              <a:rPr lang="ko-KR" altLang="en-US" sz="1200" b="0" spc="-130" dirty="0">
                <a:latin typeface="맑은 고딕" pitchFamily="50" charset="-127"/>
                <a:ea typeface="맑은 고딕" pitchFamily="50" charset="-127"/>
              </a:rPr>
              <a:t>일 </a:t>
            </a:r>
            <a:r>
              <a:rPr lang="en-US" altLang="ko-KR" sz="1200" b="0" spc="-130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b="0" spc="-130" dirty="0">
                <a:latin typeface="맑은 고딕" pitchFamily="50" charset="-127"/>
                <a:ea typeface="맑은 고딕" pitchFamily="50" charset="-127"/>
              </a:rPr>
              <a:t>총 </a:t>
            </a:r>
            <a:r>
              <a:rPr lang="en-US" altLang="ko-KR" sz="1200" b="0" spc="-130" dirty="0">
                <a:latin typeface="맑은 고딕" pitchFamily="50" charset="-127"/>
                <a:ea typeface="맑은 고딕" pitchFamily="50" charset="-127"/>
              </a:rPr>
              <a:t>60</a:t>
            </a:r>
            <a:r>
              <a:rPr lang="ko-KR" altLang="en-US" sz="1200" b="0" spc="-130" dirty="0">
                <a:latin typeface="맑은 고딕" pitchFamily="50" charset="-127"/>
                <a:ea typeface="맑은 고딕" pitchFamily="50" charset="-127"/>
              </a:rPr>
              <a:t>일</a:t>
            </a:r>
            <a:r>
              <a:rPr lang="en-US" altLang="ko-KR" sz="1200" b="0" spc="-130" dirty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▫ </a:t>
            </a:r>
            <a:r>
              <a:rPr lang="ko-KR" altLang="en-US" sz="120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개  발  비</a:t>
            </a:r>
            <a:r>
              <a:rPr lang="ko-KR" altLang="en-US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:  </a:t>
            </a:r>
            <a:r>
              <a:rPr lang="en-US" altLang="ko-KR" sz="1200" b="0" spc="-130" dirty="0">
                <a:latin typeface="맑은 고딕" pitchFamily="50" charset="-127"/>
                <a:ea typeface="맑은 고딕" pitchFamily="50" charset="-127"/>
              </a:rPr>
              <a:t>13,750</a:t>
            </a:r>
            <a:r>
              <a:rPr lang="ko-KR" altLang="en-US" sz="1200" b="0" spc="-130" dirty="0">
                <a:latin typeface="맑은 고딕" pitchFamily="50" charset="-127"/>
                <a:ea typeface="맑은 고딕" pitchFamily="50" charset="-127"/>
              </a:rPr>
              <a:t>천원 </a:t>
            </a:r>
            <a:r>
              <a:rPr lang="en-US" altLang="ko-KR" sz="1200" b="0" spc="-130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b="0" spc="-130" dirty="0">
                <a:latin typeface="맑은 고딕" pitchFamily="50" charset="-127"/>
                <a:ea typeface="맑은 고딕" pitchFamily="50" charset="-127"/>
              </a:rPr>
              <a:t>인천市지원금 </a:t>
            </a:r>
            <a:r>
              <a:rPr lang="en-US" altLang="ko-KR" sz="1200" b="0" spc="-130" dirty="0">
                <a:latin typeface="맑은 고딕" pitchFamily="50" charset="-127"/>
                <a:ea typeface="맑은 고딕" pitchFamily="50" charset="-127"/>
              </a:rPr>
              <a:t>10,000</a:t>
            </a:r>
            <a:r>
              <a:rPr lang="ko-KR" altLang="en-US" sz="1200" b="0" spc="-130" dirty="0">
                <a:latin typeface="맑은 고딕" pitchFamily="50" charset="-127"/>
                <a:ea typeface="맑은 고딕" pitchFamily="50" charset="-127"/>
              </a:rPr>
              <a:t>천원 </a:t>
            </a:r>
            <a:r>
              <a:rPr lang="en-US" altLang="ko-KR" sz="1200" b="0" spc="-130" dirty="0">
                <a:latin typeface="맑은 고딕" pitchFamily="50" charset="-127"/>
                <a:ea typeface="맑은 고딕" pitchFamily="50" charset="-127"/>
              </a:rPr>
              <a:t>+ </a:t>
            </a:r>
            <a:r>
              <a:rPr lang="ko-KR" altLang="en-US" sz="1200" b="0" spc="-130" dirty="0">
                <a:latin typeface="맑은 고딕" pitchFamily="50" charset="-127"/>
                <a:ea typeface="맑은 고딕" pitchFamily="50" charset="-127"/>
              </a:rPr>
              <a:t>기업부담금 </a:t>
            </a:r>
            <a:r>
              <a:rPr lang="en-US" altLang="ko-KR" sz="1200" b="0" spc="-130" dirty="0">
                <a:latin typeface="맑은 고딕" pitchFamily="50" charset="-127"/>
                <a:ea typeface="맑은 고딕" pitchFamily="50" charset="-127"/>
              </a:rPr>
              <a:t>3,750</a:t>
            </a:r>
            <a:r>
              <a:rPr lang="ko-KR" altLang="en-US" sz="1200" b="0" spc="-130" dirty="0">
                <a:latin typeface="맑은 고딕" pitchFamily="50" charset="-127"/>
                <a:ea typeface="맑은 고딕" pitchFamily="50" charset="-127"/>
              </a:rPr>
              <a:t>천원</a:t>
            </a:r>
            <a:r>
              <a:rPr lang="en-US" altLang="ko-KR" sz="1200" b="0" spc="-130" dirty="0">
                <a:latin typeface="맑은 고딕" pitchFamily="50" charset="-127"/>
                <a:ea typeface="맑은 고딕" pitchFamily="50" charset="-127"/>
              </a:rPr>
              <a:t>(VAT</a:t>
            </a:r>
            <a:r>
              <a:rPr lang="ko-KR" altLang="en-US" sz="1200" b="0" spc="-130" dirty="0">
                <a:latin typeface="맑은 고딕" pitchFamily="50" charset="-127"/>
                <a:ea typeface="맑은 고딕" pitchFamily="50" charset="-127"/>
              </a:rPr>
              <a:t>포함</a:t>
            </a:r>
            <a:r>
              <a:rPr lang="en-US" altLang="ko-KR" sz="1200" b="0" spc="-130" dirty="0">
                <a:latin typeface="맑은 고딕" pitchFamily="50" charset="-127"/>
                <a:ea typeface="맑은 고딕" pitchFamily="50" charset="-127"/>
              </a:rPr>
              <a:t>))</a:t>
            </a:r>
          </a:p>
          <a:p>
            <a:pPr>
              <a:lnSpc>
                <a:spcPct val="150000"/>
              </a:lnSpc>
            </a:pPr>
            <a:endParaRPr lang="ko-KR" altLang="en-US" sz="1200" spc="-13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1199456" y="4054337"/>
            <a:ext cx="6521450" cy="32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sz="1400" spc="-130" dirty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◾ </a:t>
            </a:r>
            <a:r>
              <a:rPr lang="ko-KR" altLang="en-US" sz="1400" spc="-13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상품화 보류 및 실패 사유</a:t>
            </a:r>
            <a:r>
              <a:rPr lang="en-US" altLang="ko-KR" sz="1400" spc="-13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spc="-13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해당시</a:t>
            </a:r>
            <a:r>
              <a:rPr lang="ko-KR" altLang="en-US" sz="1400" spc="-13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작성</a:t>
            </a:r>
            <a:r>
              <a:rPr lang="en-US" altLang="ko-KR" sz="1400" spc="-13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400" spc="-130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1199457" y="2881410"/>
            <a:ext cx="2860675" cy="331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sz="1400" spc="-130" dirty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◾ </a:t>
            </a:r>
            <a:r>
              <a:rPr lang="ko-KR" altLang="en-US" sz="1400" spc="-13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개발과제 활용현황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2534940" y="484858"/>
            <a:ext cx="6729413" cy="423863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 lIns="109033" tIns="54517" rIns="109033" bIns="54517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marL="409575" indent="-409575" algn="ctr" defTabSz="1090613">
              <a:lnSpc>
                <a:spcPct val="120000"/>
              </a:lnSpc>
            </a:pPr>
            <a:r>
              <a:rPr lang="en-US" altLang="ko-KR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10. </a:t>
            </a:r>
            <a:r>
              <a:rPr lang="ko-KR" altLang="en-US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기지원 과제 활용현황 </a:t>
            </a:r>
            <a:r>
              <a:rPr lang="en-US" altLang="ko-KR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시각</a:t>
            </a:r>
            <a:r>
              <a:rPr lang="en-US" altLang="ko-KR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(CI·BI)</a:t>
            </a:r>
            <a:r>
              <a:rPr lang="en-US" altLang="ko-KR" spc="-80" dirty="0"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멀티디자인 개발과제</a:t>
            </a:r>
            <a:r>
              <a:rPr lang="en-US" altLang="ko-KR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b="0" spc="-8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b="0" spc="-8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최근 </a:t>
            </a:r>
            <a:r>
              <a:rPr lang="en-US" altLang="ko-KR" sz="1000" b="0" spc="-8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000" b="0" spc="-8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년 이내 기지원 받은 과제</a:t>
            </a:r>
            <a:r>
              <a:rPr lang="en-US" altLang="ko-KR" sz="1000" b="0" spc="-8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(2024</a:t>
            </a:r>
            <a:r>
              <a:rPr lang="ko-KR" altLang="en-US" sz="1000" b="0" spc="-8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년도 이후</a:t>
            </a:r>
            <a:r>
              <a:rPr lang="en-US" altLang="ko-KR" sz="1000" b="0" spc="-8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65007"/>
              </p:ext>
            </p:extLst>
          </p:nvPr>
        </p:nvGraphicFramePr>
        <p:xfrm>
          <a:off x="1379735" y="4416314"/>
          <a:ext cx="9135742" cy="524855"/>
        </p:xfrm>
        <a:graphic>
          <a:graphicData uri="http://schemas.openxmlformats.org/drawingml/2006/table">
            <a:tbl>
              <a:tblPr firstRow="1" firstCol="1">
                <a:tableStyleId>{E8034E78-7F5D-4C2E-B375-FC64B27BC917}</a:tableStyleId>
              </a:tblPr>
              <a:tblGrid>
                <a:gridCol w="2263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1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91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spc="-9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상품화 보류 </a:t>
                      </a:r>
                      <a:r>
                        <a:rPr kumimoji="1" lang="en-US" altLang="ko-KR" sz="1100" b="1" i="0" u="none" strike="noStrike" cap="none" spc="-9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 </a:t>
                      </a:r>
                      <a:r>
                        <a:rPr kumimoji="1" lang="ko-KR" altLang="en-US" sz="1100" b="1" i="0" u="none" strike="noStrike" cap="none" spc="-9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중단</a:t>
                      </a:r>
                      <a:endParaRPr kumimoji="1" lang="ko-KR" altLang="ko-KR" sz="1100" b="1" i="0" u="none" strike="noStrike" cap="none" spc="-9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1" i="0" u="none" strike="noStrike" cap="none" spc="-9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spc="-9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상품화 실패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spc="-9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1199456" y="5155256"/>
            <a:ext cx="6521450" cy="32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sz="1400" spc="-130" dirty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◾ </a:t>
            </a:r>
            <a:r>
              <a:rPr lang="ko-KR" altLang="en-US" sz="1400" spc="-13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개발과제 활용현황</a:t>
            </a:r>
          </a:p>
        </p:txBody>
      </p:sp>
      <p:graphicFrame>
        <p:nvGraphicFramePr>
          <p:cNvPr id="21" name="표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136696"/>
              </p:ext>
            </p:extLst>
          </p:nvPr>
        </p:nvGraphicFramePr>
        <p:xfrm>
          <a:off x="1379734" y="5517232"/>
          <a:ext cx="9135743" cy="790630"/>
        </p:xfrm>
        <a:graphic>
          <a:graphicData uri="http://schemas.openxmlformats.org/drawingml/2006/table">
            <a:tbl>
              <a:tblPr firstRow="1" firstCol="1">
                <a:tableStyleId>{E8034E78-7F5D-4C2E-B375-FC64B27BC917}</a:tableStyleId>
              </a:tblPr>
              <a:tblGrid>
                <a:gridCol w="2580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2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6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12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91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spc="-9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활용내용 </a:t>
                      </a:r>
                      <a:endParaRPr kumimoji="1" lang="ko-KR" altLang="ko-KR" sz="1100" b="1" i="0" u="none" strike="noStrike" cap="none" spc="-9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spc="-9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활용개시일 및 예정일</a:t>
                      </a:r>
                      <a:endParaRPr kumimoji="1" lang="ko-KR" altLang="ko-KR" sz="1100" b="1" i="0" u="none" strike="noStrike" cap="none" spc="-9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spc="-9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비   용</a:t>
                      </a:r>
                      <a:endParaRPr kumimoji="1" lang="ko-KR" altLang="ko-KR" sz="1100" b="1" i="0" u="none" strike="noStrike" cap="none" spc="-9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spc="-9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비   고</a:t>
                      </a:r>
                      <a:endParaRPr kumimoji="1" lang="ko-KR" altLang="ko-KR" sz="1100" b="1" i="0" u="none" strike="noStrike" cap="none" spc="-9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spc="-9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예</a:t>
                      </a:r>
                      <a:r>
                        <a:rPr kumimoji="1" lang="en-US" altLang="ko-KR" sz="1100" b="0" i="0" u="none" strike="noStrike" cap="none" spc="-9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kumimoji="1" lang="ko-KR" altLang="en-US" sz="1100" b="0" i="0" u="none" strike="noStrike" cap="none" spc="-9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현수막 제작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spc="-9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2025. 00. 00</a:t>
                      </a:r>
                      <a:endParaRPr kumimoji="1" lang="ko-KR" altLang="en-US" sz="1100" b="0" i="0" u="none" strike="noStrike" cap="none" spc="-9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cap="none" spc="-9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00 </a:t>
                      </a:r>
                      <a:r>
                        <a:rPr kumimoji="1" lang="ko-KR" altLang="en-US" sz="1100" b="0" i="0" u="none" strike="noStrike" cap="none" spc="-9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천원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spc="-9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spc="-9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예</a:t>
                      </a:r>
                      <a:r>
                        <a:rPr kumimoji="1" lang="en-US" altLang="ko-KR" sz="1100" b="0" i="0" u="none" strike="noStrike" cap="none" spc="-9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kumimoji="1" lang="ko-KR" altLang="en-US" sz="1100" b="0" i="0" u="none" strike="noStrike" cap="none" spc="-9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○○전시회 참여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spc="-9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2025. 00. 00</a:t>
                      </a:r>
                      <a:endParaRPr kumimoji="1" lang="ko-KR" altLang="en-US" sz="1100" b="0" i="0" u="none" strike="noStrike" cap="none" spc="-9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cap="none" spc="-9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00 </a:t>
                      </a:r>
                      <a:r>
                        <a:rPr kumimoji="1" lang="ko-KR" altLang="en-US" sz="1100" b="0" i="0" u="none" strike="noStrike" cap="none" spc="-9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천원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spc="-9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직사각형 12">
            <a:extLst>
              <a:ext uri="{FF2B5EF4-FFF2-40B4-BE49-F238E27FC236}">
                <a16:creationId xmlns:a16="http://schemas.microsoft.com/office/drawing/2014/main" id="{D4872FFD-74CF-473E-92B6-FA31E160B5A9}"/>
              </a:ext>
            </a:extLst>
          </p:cNvPr>
          <p:cNvSpPr/>
          <p:nvPr/>
        </p:nvSpPr>
        <p:spPr>
          <a:xfrm>
            <a:off x="10517063" y="94333"/>
            <a:ext cx="129614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800" b="1" spc="-130" dirty="0">
                <a:solidFill>
                  <a:srgbClr val="D71733"/>
                </a:solidFill>
              </a:rPr>
              <a:t>선정평가 발표자료 </a:t>
            </a:r>
            <a:r>
              <a:rPr lang="en-US" altLang="ko-KR" sz="800" b="1" spc="-130" dirty="0">
                <a:solidFill>
                  <a:srgbClr val="D71733"/>
                </a:solidFill>
              </a:rPr>
              <a:t>SAMPLE</a:t>
            </a:r>
            <a:r>
              <a:rPr lang="ko-KR" altLang="en-US" sz="800" b="1" spc="-130" dirty="0">
                <a:solidFill>
                  <a:srgbClr val="D7173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8845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3432" y="3429000"/>
            <a:ext cx="5641207" cy="968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3600" b="1" spc="-100" dirty="0">
                <a:solidFill>
                  <a:prstClr val="white"/>
                </a:solidFill>
              </a:rPr>
              <a:t>____</a:t>
            </a:r>
            <a:r>
              <a:rPr lang="ko-KR" altLang="en-US" sz="3600" b="1" spc="-100" dirty="0">
                <a:solidFill>
                  <a:prstClr val="white"/>
                </a:solidFill>
              </a:rPr>
              <a:t>사 </a:t>
            </a:r>
            <a:r>
              <a:rPr lang="en-US" altLang="ko-KR" sz="3600" b="1" spc="-100" dirty="0">
                <a:solidFill>
                  <a:prstClr val="white"/>
                </a:solidFill>
              </a:rPr>
              <a:t>____</a:t>
            </a:r>
            <a:r>
              <a:rPr lang="ko-KR" altLang="en-US" sz="3600" b="1" spc="-100" dirty="0">
                <a:solidFill>
                  <a:prstClr val="white"/>
                </a:solidFill>
              </a:rPr>
              <a:t>디자인</a:t>
            </a:r>
            <a:r>
              <a:rPr lang="ko-KR" altLang="en-US" sz="3600" spc="-100" dirty="0">
                <a:solidFill>
                  <a:prstClr val="white"/>
                </a:solidFill>
              </a:rPr>
              <a:t>개발</a:t>
            </a:r>
            <a:endParaRPr lang="en-US" altLang="ko-KR" sz="3600" spc="-100" dirty="0">
              <a:solidFill>
                <a:prstClr val="white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ko-KR" altLang="en-US" sz="1600" b="1" spc="-100" dirty="0">
                <a:solidFill>
                  <a:prstClr val="white"/>
                </a:solidFill>
              </a:rPr>
              <a:t>선정평가 발표자료</a:t>
            </a:r>
            <a:r>
              <a:rPr lang="en-US" altLang="ko-KR" sz="1600" b="1" spc="-100" dirty="0">
                <a:solidFill>
                  <a:prstClr val="white"/>
                </a:solidFill>
              </a:rPr>
              <a:t> SAMPLE</a:t>
            </a:r>
            <a:endParaRPr lang="ko-KR" altLang="en-US" sz="1600" b="1" spc="-1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193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2731295" y="556865"/>
            <a:ext cx="6729413" cy="423863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 lIns="109033" tIns="54517" rIns="109033" bIns="54517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marL="409575" indent="-409575" algn="ctr" defTabSz="1090613">
              <a:lnSpc>
                <a:spcPct val="120000"/>
              </a:lnSpc>
            </a:pPr>
            <a:r>
              <a:rPr lang="ko-KR" altLang="en-US" spc="-13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목  차</a:t>
            </a:r>
            <a:endParaRPr lang="ko-KR" altLang="en-US" b="0" spc="-130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2223222" y="2407830"/>
            <a:ext cx="2068562" cy="522766"/>
          </a:xfrm>
          <a:prstGeom prst="roundRect">
            <a:avLst>
              <a:gd name="adj" fmla="val 0"/>
            </a:avLst>
          </a:prstGeom>
          <a:solidFill>
            <a:srgbClr val="D71733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300" b="1" dirty="0">
                <a:solidFill>
                  <a:schemeClr val="bg1"/>
                </a:solidFill>
                <a:latin typeface="맑은 고딕" pitchFamily="50" charset="-127"/>
              </a:rPr>
              <a:t>주관기관 개요</a:t>
            </a:r>
            <a:endParaRPr lang="ko-KR" altLang="en-US" sz="1300" dirty="0">
              <a:solidFill>
                <a:schemeClr val="bg1"/>
              </a:solidFill>
              <a:latin typeface="맑은 고딕" pitchFamily="50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2223222" y="1590571"/>
            <a:ext cx="2068562" cy="522766"/>
          </a:xfrm>
          <a:prstGeom prst="roundRect">
            <a:avLst>
              <a:gd name="adj" fmla="val 0"/>
            </a:avLst>
          </a:prstGeom>
          <a:solidFill>
            <a:srgbClr val="D71733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3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참여기업 개요</a:t>
            </a:r>
            <a:endParaRPr lang="ko-KR" altLang="en-US" sz="13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2223222" y="3225089"/>
            <a:ext cx="2068562" cy="522766"/>
          </a:xfrm>
          <a:prstGeom prst="roundRect">
            <a:avLst>
              <a:gd name="adj" fmla="val 0"/>
            </a:avLst>
          </a:prstGeom>
          <a:solidFill>
            <a:srgbClr val="D717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300" b="1" dirty="0">
                <a:solidFill>
                  <a:schemeClr val="bg1"/>
                </a:solidFill>
                <a:latin typeface="맑은 고딕" pitchFamily="50" charset="-127"/>
              </a:rPr>
              <a:t>주관기관 유사실적</a:t>
            </a:r>
            <a:endParaRPr lang="ko-KR" altLang="en-US" sz="1300" dirty="0">
              <a:solidFill>
                <a:schemeClr val="bg1"/>
              </a:solidFill>
              <a:latin typeface="맑은 고딕" pitchFamily="50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5506611" y="1606766"/>
            <a:ext cx="2053999" cy="522766"/>
          </a:xfrm>
          <a:prstGeom prst="roundRect">
            <a:avLst>
              <a:gd name="adj" fmla="val 0"/>
            </a:avLst>
          </a:prstGeom>
          <a:solidFill>
            <a:srgbClr val="D71733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300" b="1" dirty="0">
                <a:solidFill>
                  <a:schemeClr val="bg1"/>
                </a:solidFill>
                <a:latin typeface="맑은 고딕" pitchFamily="50" charset="-127"/>
              </a:rPr>
              <a:t>시장상황 및 경쟁사 분석</a:t>
            </a:r>
            <a:endParaRPr lang="en-US" altLang="ko-KR" sz="1300" b="1" dirty="0">
              <a:solidFill>
                <a:schemeClr val="bg1"/>
              </a:solidFill>
              <a:latin typeface="맑은 고딕" pitchFamily="50" charset="-127"/>
            </a:endParaRPr>
          </a:p>
          <a:p>
            <a:pPr algn="ctr"/>
            <a:r>
              <a:rPr lang="en-US" altLang="ko-KR" sz="1300" b="1" dirty="0">
                <a:solidFill>
                  <a:schemeClr val="bg1"/>
                </a:solidFill>
              </a:rPr>
              <a:t>(STP)</a:t>
            </a:r>
          </a:p>
        </p:txBody>
      </p:sp>
      <p:sp>
        <p:nvSpPr>
          <p:cNvPr id="17" name="모서리가 둥근 직사각형 16"/>
          <p:cNvSpPr/>
          <p:nvPr/>
        </p:nvSpPr>
        <p:spPr>
          <a:xfrm>
            <a:off x="2223222" y="4042348"/>
            <a:ext cx="2068562" cy="522766"/>
          </a:xfrm>
          <a:prstGeom prst="roundRect">
            <a:avLst>
              <a:gd name="adj" fmla="val 0"/>
            </a:avLst>
          </a:prstGeom>
          <a:solidFill>
            <a:srgbClr val="D71733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300" b="1" dirty="0">
                <a:solidFill>
                  <a:schemeClr val="bg1"/>
                </a:solidFill>
                <a:latin typeface="맑은 고딕" pitchFamily="50" charset="-127"/>
              </a:rPr>
              <a:t>제품</a:t>
            </a:r>
            <a:r>
              <a:rPr lang="en-US" altLang="ko-KR" sz="1300" b="1" dirty="0">
                <a:solidFill>
                  <a:schemeClr val="bg1"/>
                </a:solidFill>
                <a:latin typeface="맑은 고딕" pitchFamily="50" charset="-127"/>
              </a:rPr>
              <a:t>(</a:t>
            </a:r>
            <a:r>
              <a:rPr lang="ko-KR" altLang="en-US" sz="1300" b="1" dirty="0">
                <a:solidFill>
                  <a:schemeClr val="bg1"/>
                </a:solidFill>
                <a:latin typeface="맑은 고딕" pitchFamily="50" charset="-127"/>
              </a:rPr>
              <a:t>브랜드</a:t>
            </a:r>
            <a:r>
              <a:rPr lang="en-US" altLang="ko-KR" sz="1300" b="1" dirty="0">
                <a:solidFill>
                  <a:schemeClr val="bg1"/>
                </a:solidFill>
                <a:latin typeface="맑은 고딕" pitchFamily="50" charset="-127"/>
              </a:rPr>
              <a:t>·</a:t>
            </a:r>
            <a:r>
              <a:rPr lang="ko-KR" altLang="en-US" sz="1300" b="1" dirty="0">
                <a:solidFill>
                  <a:schemeClr val="bg1"/>
                </a:solidFill>
                <a:latin typeface="맑은 고딕" pitchFamily="50" charset="-127"/>
              </a:rPr>
              <a:t>포장</a:t>
            </a:r>
            <a:r>
              <a:rPr lang="en-US" altLang="ko-KR" sz="1300" b="1" dirty="0">
                <a:solidFill>
                  <a:schemeClr val="bg1"/>
                </a:solidFill>
                <a:latin typeface="맑은 고딕" pitchFamily="50" charset="-127"/>
              </a:rPr>
              <a:t>·</a:t>
            </a:r>
            <a:r>
              <a:rPr lang="ko-KR" altLang="en-US" sz="1300" b="1" dirty="0">
                <a:solidFill>
                  <a:schemeClr val="bg1"/>
                </a:solidFill>
                <a:latin typeface="맑은 고딕" pitchFamily="50" charset="-127"/>
              </a:rPr>
              <a:t>영상</a:t>
            </a:r>
            <a:r>
              <a:rPr lang="en-US" altLang="ko-KR" sz="1300" b="1" dirty="0">
                <a:solidFill>
                  <a:schemeClr val="bg1"/>
                </a:solidFill>
                <a:latin typeface="맑은 고딕" pitchFamily="50" charset="-127"/>
              </a:rPr>
              <a:t>)</a:t>
            </a:r>
          </a:p>
          <a:p>
            <a:pPr algn="ctr"/>
            <a:r>
              <a:rPr lang="ko-KR" altLang="en-US" sz="1300" b="1" dirty="0">
                <a:solidFill>
                  <a:schemeClr val="bg1"/>
                </a:solidFill>
                <a:latin typeface="맑은 고딕" pitchFamily="50" charset="-127"/>
              </a:rPr>
              <a:t>용도 및 특성</a:t>
            </a:r>
            <a:endParaRPr lang="ko-KR" altLang="en-US" sz="1300" dirty="0">
              <a:solidFill>
                <a:schemeClr val="bg1"/>
              </a:solidFill>
              <a:latin typeface="맑은 고딕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99963" y="1587725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spc="-100" dirty="0">
                <a:solidFill>
                  <a:srgbClr val="C00000"/>
                </a:solidFill>
              </a:rPr>
              <a:t>01</a:t>
            </a:r>
            <a:endParaRPr lang="ko-KR" altLang="en-US" sz="2800" b="1" spc="-100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99963" y="2405377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spc="-100" dirty="0">
                <a:solidFill>
                  <a:srgbClr val="C00000"/>
                </a:solidFill>
              </a:rPr>
              <a:t>02</a:t>
            </a:r>
            <a:endParaRPr lang="ko-KR" altLang="en-US" sz="2800" b="1" spc="-100" dirty="0">
              <a:solidFill>
                <a:srgbClr val="C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99963" y="3223029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spc="-100" dirty="0">
                <a:solidFill>
                  <a:srgbClr val="C00000"/>
                </a:solidFill>
              </a:rPr>
              <a:t>03</a:t>
            </a:r>
            <a:endParaRPr lang="ko-KR" altLang="en-US" sz="2800" b="1" spc="-100" dirty="0">
              <a:solidFill>
                <a:srgbClr val="C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99963" y="4040681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spc="-100" dirty="0">
                <a:solidFill>
                  <a:srgbClr val="C00000"/>
                </a:solidFill>
              </a:rPr>
              <a:t>04</a:t>
            </a:r>
            <a:endParaRPr lang="ko-KR" altLang="en-US" sz="2800" b="1" spc="-100" dirty="0">
              <a:solidFill>
                <a:srgbClr val="C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87488" y="4858331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spc="-100" dirty="0">
                <a:solidFill>
                  <a:srgbClr val="C00000"/>
                </a:solidFill>
              </a:rPr>
              <a:t>05</a:t>
            </a:r>
            <a:endParaRPr lang="ko-KR" altLang="en-US" sz="2800" b="1" spc="-100" dirty="0">
              <a:solidFill>
                <a:srgbClr val="C00000"/>
              </a:solidFill>
            </a:endParaRPr>
          </a:p>
        </p:txBody>
      </p:sp>
      <p:sp>
        <p:nvSpPr>
          <p:cNvPr id="50" name="모서리가 둥근 직사각형 49"/>
          <p:cNvSpPr/>
          <p:nvPr/>
        </p:nvSpPr>
        <p:spPr>
          <a:xfrm>
            <a:off x="5499328" y="3232548"/>
            <a:ext cx="2068562" cy="522766"/>
          </a:xfrm>
          <a:prstGeom prst="roundRect">
            <a:avLst>
              <a:gd name="adj" fmla="val 0"/>
            </a:avLst>
          </a:prstGeom>
          <a:solidFill>
            <a:srgbClr val="D71733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300" b="1" dirty="0">
                <a:solidFill>
                  <a:schemeClr val="bg1"/>
                </a:solidFill>
                <a:latin typeface="맑은 고딕" pitchFamily="50" charset="-127"/>
              </a:rPr>
              <a:t>디자인개발 후 기대효과</a:t>
            </a:r>
            <a:endParaRPr lang="ko-KR" altLang="en-US" sz="1300" dirty="0">
              <a:solidFill>
                <a:schemeClr val="bg1"/>
              </a:solidFill>
              <a:latin typeface="맑은 고딕" pitchFamily="50" charset="-127"/>
            </a:endParaRPr>
          </a:p>
        </p:txBody>
      </p:sp>
      <p:sp>
        <p:nvSpPr>
          <p:cNvPr id="51" name="모서리가 둥근 직사각형 50"/>
          <p:cNvSpPr/>
          <p:nvPr/>
        </p:nvSpPr>
        <p:spPr>
          <a:xfrm>
            <a:off x="5499328" y="2419657"/>
            <a:ext cx="2068562" cy="522766"/>
          </a:xfrm>
          <a:prstGeom prst="roundRect">
            <a:avLst>
              <a:gd name="adj" fmla="val 0"/>
            </a:avLst>
          </a:prstGeom>
          <a:solidFill>
            <a:srgbClr val="D71733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3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디자인개발 </a:t>
            </a:r>
            <a:r>
              <a:rPr lang="ko-KR" altLang="en-US" sz="1300" b="1" dirty="0" err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컨셉</a:t>
            </a:r>
            <a:endParaRPr lang="ko-KR" altLang="en-US" sz="13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2" name="모서리가 둥근 직사각형 51"/>
          <p:cNvSpPr/>
          <p:nvPr/>
        </p:nvSpPr>
        <p:spPr>
          <a:xfrm>
            <a:off x="2223222" y="4859609"/>
            <a:ext cx="2068562" cy="522766"/>
          </a:xfrm>
          <a:prstGeom prst="roundRect">
            <a:avLst>
              <a:gd name="adj" fmla="val 0"/>
            </a:avLst>
          </a:prstGeom>
          <a:solidFill>
            <a:srgbClr val="D717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300" b="1" dirty="0">
                <a:solidFill>
                  <a:schemeClr val="bg1"/>
                </a:solidFill>
                <a:latin typeface="맑은 고딕" pitchFamily="50" charset="-127"/>
              </a:rPr>
              <a:t>기술자가진단 및 </a:t>
            </a:r>
            <a:endParaRPr lang="en-US" altLang="ko-KR" sz="1300" b="1" dirty="0">
              <a:solidFill>
                <a:schemeClr val="bg1"/>
              </a:solidFill>
              <a:latin typeface="맑은 고딕" pitchFamily="50" charset="-127"/>
            </a:endParaRPr>
          </a:p>
          <a:p>
            <a:pPr algn="ctr"/>
            <a:r>
              <a:rPr lang="ko-KR" altLang="en-US" sz="1300" b="1" dirty="0">
                <a:solidFill>
                  <a:schemeClr val="bg1"/>
                </a:solidFill>
                <a:latin typeface="맑은 고딕" pitchFamily="50" charset="-127"/>
              </a:rPr>
              <a:t>특허</a:t>
            </a:r>
            <a:r>
              <a:rPr lang="en-US" altLang="ko-KR" sz="1300" b="1" dirty="0">
                <a:solidFill>
                  <a:schemeClr val="bg1"/>
                </a:solidFill>
                <a:latin typeface="맑은 고딕" pitchFamily="50" charset="-127"/>
              </a:rPr>
              <a:t> · </a:t>
            </a:r>
            <a:r>
              <a:rPr lang="ko-KR" altLang="en-US" sz="1300" b="1" dirty="0">
                <a:solidFill>
                  <a:schemeClr val="bg1"/>
                </a:solidFill>
                <a:latin typeface="맑은 고딕" pitchFamily="50" charset="-127"/>
              </a:rPr>
              <a:t>거래처 현황</a:t>
            </a:r>
            <a:endParaRPr lang="ko-KR" altLang="en-US" sz="1300" dirty="0">
              <a:solidFill>
                <a:schemeClr val="bg1"/>
              </a:solidFill>
              <a:latin typeface="맑은 고딕" pitchFamily="50" charset="-127"/>
            </a:endParaRPr>
          </a:p>
        </p:txBody>
      </p:sp>
      <p:sp>
        <p:nvSpPr>
          <p:cNvPr id="53" name="모서리가 둥근 직사각형 52"/>
          <p:cNvSpPr/>
          <p:nvPr/>
        </p:nvSpPr>
        <p:spPr>
          <a:xfrm>
            <a:off x="5506611" y="4858331"/>
            <a:ext cx="2053999" cy="522766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300" b="1" dirty="0" err="1">
                <a:solidFill>
                  <a:schemeClr val="bg1"/>
                </a:solidFill>
                <a:latin typeface="맑은 고딕" pitchFamily="50" charset="-127"/>
              </a:rPr>
              <a:t>기지원과제</a:t>
            </a:r>
            <a:r>
              <a:rPr lang="ko-KR" altLang="en-US" sz="1300" b="1" dirty="0">
                <a:solidFill>
                  <a:schemeClr val="bg1"/>
                </a:solidFill>
                <a:latin typeface="맑은 고딕" pitchFamily="50" charset="-127"/>
              </a:rPr>
              <a:t> 활용현황</a:t>
            </a:r>
            <a:endParaRPr lang="en-US" altLang="ko-KR" sz="1300" b="1" dirty="0">
              <a:solidFill>
                <a:schemeClr val="bg1"/>
              </a:solidFill>
              <a:latin typeface="맑은 고딕" pitchFamily="50" charset="-127"/>
            </a:endParaRPr>
          </a:p>
          <a:p>
            <a:pPr algn="ctr"/>
            <a:r>
              <a:rPr lang="en-US" altLang="ko-KR" sz="1300" b="1" dirty="0">
                <a:solidFill>
                  <a:schemeClr val="bg1"/>
                </a:solidFill>
                <a:latin typeface="맑은 고딕" pitchFamily="50" charset="-127"/>
              </a:rPr>
              <a:t>(</a:t>
            </a:r>
            <a:r>
              <a:rPr lang="ko-KR" altLang="en-US" sz="1300" b="1" dirty="0">
                <a:solidFill>
                  <a:schemeClr val="bg1"/>
                </a:solidFill>
                <a:latin typeface="맑은 고딕" pitchFamily="50" charset="-127"/>
              </a:rPr>
              <a:t>최근 </a:t>
            </a:r>
            <a:r>
              <a:rPr lang="en-US" altLang="ko-KR" sz="1300" b="1" dirty="0">
                <a:solidFill>
                  <a:schemeClr val="bg1"/>
                </a:solidFill>
                <a:latin typeface="맑은 고딕" pitchFamily="50" charset="-127"/>
              </a:rPr>
              <a:t>2</a:t>
            </a:r>
            <a:r>
              <a:rPr lang="ko-KR" altLang="en-US" sz="1300" b="1" dirty="0">
                <a:solidFill>
                  <a:schemeClr val="bg1"/>
                </a:solidFill>
                <a:latin typeface="맑은 고딕" pitchFamily="50" charset="-127"/>
              </a:rPr>
              <a:t>년 이내</a:t>
            </a:r>
            <a:r>
              <a:rPr lang="en-US" altLang="ko-KR" sz="1300" b="1" dirty="0">
                <a:solidFill>
                  <a:schemeClr val="bg1"/>
                </a:solidFill>
                <a:latin typeface="맑은 고딕" pitchFamily="50" charset="-127"/>
              </a:rPr>
              <a:t>)</a:t>
            </a:r>
            <a:endParaRPr lang="ko-KR" altLang="en-US" sz="1300" dirty="0">
              <a:solidFill>
                <a:schemeClr val="bg1"/>
              </a:solidFill>
              <a:latin typeface="맑은 고딕" pitchFamily="50" charset="-127"/>
            </a:endParaRPr>
          </a:p>
        </p:txBody>
      </p:sp>
      <p:sp>
        <p:nvSpPr>
          <p:cNvPr id="54" name="모서리가 둥근 직사각형 53"/>
          <p:cNvSpPr/>
          <p:nvPr/>
        </p:nvSpPr>
        <p:spPr>
          <a:xfrm>
            <a:off x="5499328" y="4045439"/>
            <a:ext cx="2068562" cy="522766"/>
          </a:xfrm>
          <a:prstGeom prst="roundRect">
            <a:avLst>
              <a:gd name="adj" fmla="val 0"/>
            </a:avLst>
          </a:prstGeom>
          <a:solidFill>
            <a:srgbClr val="D71733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300" b="1" dirty="0">
                <a:solidFill>
                  <a:schemeClr val="bg1"/>
                </a:solidFill>
                <a:latin typeface="맑은 고딕" pitchFamily="50" charset="-127"/>
              </a:rPr>
              <a:t>디자인결과물 및 예산</a:t>
            </a:r>
            <a:endParaRPr lang="ko-KR" altLang="en-US" sz="1300" dirty="0">
              <a:solidFill>
                <a:schemeClr val="bg1"/>
              </a:solidFill>
              <a:latin typeface="맑은 고딕" pitchFamily="50" charset="-127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783995" y="1588710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spc="-100" dirty="0">
                <a:solidFill>
                  <a:srgbClr val="C00000"/>
                </a:solidFill>
              </a:rPr>
              <a:t>06</a:t>
            </a:r>
            <a:endParaRPr lang="ko-KR" altLang="en-US" sz="2800" b="1" spc="-100" dirty="0">
              <a:solidFill>
                <a:srgbClr val="C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783995" y="2406115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spc="-100" dirty="0">
                <a:solidFill>
                  <a:srgbClr val="C00000"/>
                </a:solidFill>
              </a:rPr>
              <a:t>07</a:t>
            </a:r>
            <a:endParaRPr lang="ko-KR" altLang="en-US" sz="2800" b="1" spc="-100" dirty="0">
              <a:solidFill>
                <a:srgbClr val="C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783995" y="3223520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spc="-100" dirty="0">
                <a:solidFill>
                  <a:srgbClr val="C00000"/>
                </a:solidFill>
              </a:rPr>
              <a:t>08</a:t>
            </a:r>
            <a:endParaRPr lang="ko-KR" altLang="en-US" sz="2800" b="1" spc="-100" dirty="0">
              <a:solidFill>
                <a:srgbClr val="C0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783995" y="4040925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spc="-100" dirty="0">
                <a:solidFill>
                  <a:srgbClr val="C00000"/>
                </a:solidFill>
              </a:rPr>
              <a:t>09</a:t>
            </a:r>
            <a:endParaRPr lang="ko-KR" altLang="en-US" sz="2800" b="1" spc="-100" dirty="0">
              <a:solidFill>
                <a:srgbClr val="C0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783995" y="4858331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</a:t>
            </a:r>
            <a:endParaRPr lang="ko-KR" altLang="en-US" sz="2800" b="1" spc="-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0" name="직사각형 59"/>
          <p:cNvSpPr/>
          <p:nvPr/>
        </p:nvSpPr>
        <p:spPr bwMode="auto">
          <a:xfrm>
            <a:off x="8266119" y="1609158"/>
            <a:ext cx="2357407" cy="3753352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66119" y="1700809"/>
            <a:ext cx="24259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000" spc="-130" dirty="0">
                <a:solidFill>
                  <a:srgbClr val="D71733"/>
                </a:solidFill>
                <a:latin typeface="맑은 고딕" pitchFamily="50" charset="-127"/>
              </a:rPr>
              <a:t>◾  </a:t>
            </a:r>
            <a:r>
              <a:rPr lang="en-US" altLang="ko-KR" sz="1000" b="1" dirty="0">
                <a:latin typeface="+mn-ea"/>
              </a:rPr>
              <a:t>01 – 09 </a:t>
            </a:r>
            <a:r>
              <a:rPr lang="ko-KR" altLang="en-US" sz="1000" dirty="0">
                <a:latin typeface="+mn-ea"/>
              </a:rPr>
              <a:t>까지 해당내용 필수기재</a:t>
            </a:r>
            <a:endParaRPr lang="en-US" altLang="ko-KR" sz="1000" dirty="0"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ko-KR" altLang="en-US" sz="1000" spc="-130" dirty="0">
                <a:solidFill>
                  <a:srgbClr val="D71733"/>
                </a:solidFill>
                <a:latin typeface="맑은 고딕" pitchFamily="50" charset="-127"/>
              </a:rPr>
              <a:t>◾  </a:t>
            </a:r>
            <a:r>
              <a:rPr lang="en-US" altLang="ko-KR" sz="1000" b="1" dirty="0">
                <a:latin typeface="+mn-ea"/>
              </a:rPr>
              <a:t>10</a:t>
            </a:r>
            <a:r>
              <a:rPr lang="en-US" altLang="ko-KR" sz="1000" dirty="0">
                <a:latin typeface="+mn-ea"/>
              </a:rPr>
              <a:t> </a:t>
            </a:r>
            <a:r>
              <a:rPr lang="ko-KR" altLang="en-US" sz="1000" dirty="0">
                <a:latin typeface="+mn-ea"/>
              </a:rPr>
              <a:t>은 해당기업만 기재</a:t>
            </a:r>
            <a:endParaRPr lang="en-US" altLang="ko-KR" sz="1000" dirty="0">
              <a:latin typeface="+mn-ea"/>
            </a:endParaRPr>
          </a:p>
          <a:p>
            <a:pPr>
              <a:lnSpc>
                <a:spcPct val="200000"/>
              </a:lnSpc>
            </a:pPr>
            <a:endParaRPr lang="en-US" altLang="ko-KR" sz="1000" dirty="0"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ko-KR" altLang="en-US" sz="1000" spc="-130" dirty="0">
                <a:solidFill>
                  <a:srgbClr val="D71733"/>
                </a:solidFill>
                <a:latin typeface="맑은 고딕" pitchFamily="50" charset="-127"/>
              </a:rPr>
              <a:t>◾  </a:t>
            </a:r>
            <a:r>
              <a:rPr lang="ko-KR" altLang="en-US" sz="1000" spc="-50" dirty="0">
                <a:latin typeface="+mn-ea"/>
              </a:rPr>
              <a:t>짧은 시간 내에 </a:t>
            </a:r>
            <a:r>
              <a:rPr lang="en-US" altLang="ko-KR" sz="1000" spc="-50" dirty="0">
                <a:latin typeface="+mn-ea"/>
              </a:rPr>
              <a:t>PT</a:t>
            </a:r>
            <a:r>
              <a:rPr lang="ko-KR" altLang="en-US" sz="1000" spc="-50" dirty="0">
                <a:latin typeface="+mn-ea"/>
              </a:rPr>
              <a:t>를 진행해야 하므로</a:t>
            </a:r>
            <a:endParaRPr lang="en-US" altLang="ko-KR" sz="1000" spc="-50" dirty="0"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ko-KR" sz="1000" spc="-50" dirty="0">
                <a:latin typeface="+mn-ea"/>
              </a:rPr>
              <a:t>   </a:t>
            </a:r>
            <a:r>
              <a:rPr lang="ko-KR" altLang="en-US" sz="1000" spc="-50" dirty="0">
                <a:latin typeface="+mn-ea"/>
              </a:rPr>
              <a:t> </a:t>
            </a:r>
            <a:r>
              <a:rPr lang="en-US" altLang="ko-KR" sz="1000" spc="50" dirty="0">
                <a:latin typeface="+mn-ea"/>
              </a:rPr>
              <a:t>01-03</a:t>
            </a:r>
            <a:r>
              <a:rPr lang="ko-KR" altLang="en-US" sz="1000" spc="50" dirty="0">
                <a:latin typeface="+mn-ea"/>
              </a:rPr>
              <a:t>의 내용을 간략히 발표하고      </a:t>
            </a:r>
            <a:endParaRPr lang="en-US" altLang="ko-KR" sz="1000" spc="50" dirty="0"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ko-KR" sz="1000" spc="50" dirty="0">
                <a:latin typeface="+mn-ea"/>
              </a:rPr>
              <a:t>   </a:t>
            </a:r>
            <a:r>
              <a:rPr lang="en-US" altLang="ko-KR" sz="1000" spc="-50" dirty="0">
                <a:latin typeface="+mn-ea"/>
              </a:rPr>
              <a:t>04-09 </a:t>
            </a:r>
            <a:r>
              <a:rPr lang="ko-KR" altLang="en-US" sz="1000" spc="-50" dirty="0">
                <a:latin typeface="+mn-ea"/>
              </a:rPr>
              <a:t>내용을 중점적으로 발표하는 것</a:t>
            </a:r>
            <a:endParaRPr lang="en-US" altLang="ko-KR" sz="1000" spc="-50" dirty="0"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ko-KR" sz="1000" spc="-50" dirty="0">
                <a:latin typeface="+mn-ea"/>
              </a:rPr>
              <a:t>    </a:t>
            </a:r>
            <a:r>
              <a:rPr lang="ko-KR" altLang="en-US" sz="1000" spc="50" dirty="0">
                <a:latin typeface="+mn-ea"/>
              </a:rPr>
              <a:t>을 </a:t>
            </a:r>
            <a:r>
              <a:rPr lang="ko-KR" altLang="en-US" sz="1000" spc="50" dirty="0" err="1">
                <a:latin typeface="+mn-ea"/>
              </a:rPr>
              <a:t>권장드립니다</a:t>
            </a:r>
            <a:r>
              <a:rPr lang="en-US" altLang="ko-KR" sz="1000" spc="50" dirty="0">
                <a:latin typeface="+mn-ea"/>
              </a:rPr>
              <a:t>.</a:t>
            </a:r>
            <a:r>
              <a:rPr lang="ko-KR" altLang="en-US" sz="1000" spc="50" dirty="0">
                <a:latin typeface="+mn-ea"/>
              </a:rPr>
              <a:t> </a:t>
            </a:r>
            <a:endParaRPr lang="en-US" altLang="ko-KR" sz="1000" spc="50" dirty="0">
              <a:latin typeface="+mn-ea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0AC224C4-C7AD-43A7-A2AA-8BB2342E29A6}"/>
              </a:ext>
            </a:extLst>
          </p:cNvPr>
          <p:cNvSpPr/>
          <p:nvPr/>
        </p:nvSpPr>
        <p:spPr>
          <a:xfrm>
            <a:off x="10517063" y="94333"/>
            <a:ext cx="129614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800" b="1" spc="-130" dirty="0">
                <a:solidFill>
                  <a:srgbClr val="D71733"/>
                </a:solidFill>
              </a:rPr>
              <a:t>선정평가 발표자료 </a:t>
            </a:r>
            <a:r>
              <a:rPr lang="en-US" altLang="ko-KR" sz="800" b="1" spc="-130" dirty="0">
                <a:solidFill>
                  <a:srgbClr val="D71733"/>
                </a:solidFill>
              </a:rPr>
              <a:t>SAMPLE</a:t>
            </a:r>
            <a:r>
              <a:rPr lang="ko-KR" altLang="en-US" sz="800" b="1" spc="-130" dirty="0">
                <a:solidFill>
                  <a:srgbClr val="D71733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2731295" y="556865"/>
            <a:ext cx="6729413" cy="423863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 lIns="109033" tIns="54517" rIns="109033" bIns="54517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marL="409575" indent="-409575" algn="ctr" defTabSz="1090613">
              <a:lnSpc>
                <a:spcPct val="120000"/>
              </a:lnSpc>
            </a:pPr>
            <a:r>
              <a:rPr lang="en-US" altLang="ko-KR" spc="-13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01. </a:t>
            </a:r>
            <a:r>
              <a:rPr lang="ko-KR" altLang="en-US" spc="-13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참여기업 개요</a:t>
            </a:r>
            <a:endParaRPr lang="ko-KR" altLang="en-US" b="0" spc="-130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116652" y="1039376"/>
            <a:ext cx="5006975" cy="3259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400" spc="-50" dirty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◾ </a:t>
            </a:r>
            <a:r>
              <a:rPr lang="ko-KR" altLang="en-US" sz="14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참여기업 </a:t>
            </a:r>
            <a:r>
              <a:rPr lang="en-US" altLang="ko-KR" sz="14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: </a:t>
            </a:r>
            <a:r>
              <a:rPr lang="ko-KR" altLang="en-US" sz="14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○○○○</a:t>
            </a:r>
            <a:endParaRPr lang="en-US" altLang="ko-KR" sz="1400" spc="-50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2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▫ </a:t>
            </a:r>
            <a:r>
              <a:rPr lang="ko-KR" altLang="en-US" sz="12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대표자  </a:t>
            </a:r>
            <a:r>
              <a:rPr lang="en-US" altLang="ko-KR" sz="12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2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○ ○ ○</a:t>
            </a:r>
          </a:p>
          <a:p>
            <a:pPr>
              <a:lnSpc>
                <a:spcPct val="150000"/>
              </a:lnSpc>
            </a:pPr>
            <a:r>
              <a:rPr lang="en-US" altLang="ko-KR" sz="12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12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▫ </a:t>
            </a:r>
            <a:r>
              <a:rPr lang="ko-KR" altLang="en-US" sz="12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주   소  </a:t>
            </a:r>
            <a:r>
              <a:rPr lang="en-US" altLang="ko-KR" sz="12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:  </a:t>
            </a:r>
            <a:r>
              <a:rPr lang="ko-KR" altLang="en-US" sz="12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인천광역시 남동구 남동대로 </a:t>
            </a:r>
            <a:r>
              <a:rPr lang="en-US" altLang="ko-KR" sz="12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215</a:t>
            </a:r>
            <a:r>
              <a:rPr lang="ko-KR" altLang="en-US" sz="1200" b="0" spc="-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번길</a:t>
            </a:r>
            <a:r>
              <a:rPr lang="ko-KR" altLang="en-US" sz="12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30</a:t>
            </a:r>
            <a:endParaRPr lang="ko-KR" altLang="en-US" sz="1200" b="0" spc="-50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▫ </a:t>
            </a:r>
            <a:r>
              <a:rPr lang="ko-KR" altLang="en-US" sz="12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인원현황 </a:t>
            </a:r>
            <a:r>
              <a:rPr lang="en-US" altLang="ko-KR" sz="12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:  </a:t>
            </a:r>
            <a:r>
              <a:rPr lang="ko-KR" altLang="en-US" sz="12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총 </a:t>
            </a:r>
            <a:r>
              <a:rPr lang="en-US" altLang="ko-KR" sz="12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22</a:t>
            </a:r>
            <a:r>
              <a:rPr lang="ko-KR" altLang="en-US" sz="12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명</a:t>
            </a:r>
          </a:p>
          <a:p>
            <a:pPr>
              <a:lnSpc>
                <a:spcPct val="150000"/>
              </a:lnSpc>
            </a:pPr>
            <a:r>
              <a:rPr lang="ko-KR" altLang="en-US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     </a:t>
            </a:r>
            <a:r>
              <a:rPr lang="en-US" altLang="ko-KR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기구설계 </a:t>
            </a:r>
            <a:r>
              <a:rPr lang="en-US" altLang="ko-KR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명</a:t>
            </a:r>
            <a:r>
              <a:rPr lang="en-US" altLang="ko-KR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회로설계 </a:t>
            </a:r>
            <a:r>
              <a:rPr lang="en-US" altLang="ko-KR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명</a:t>
            </a:r>
            <a:r>
              <a:rPr lang="en-US" altLang="ko-KR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기타</a:t>
            </a:r>
            <a:r>
              <a:rPr lang="en-US" altLang="ko-KR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(A/S 2</a:t>
            </a:r>
            <a:r>
              <a:rPr lang="ko-KR" altLang="en-US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명</a:t>
            </a:r>
            <a:r>
              <a:rPr lang="en-US" altLang="ko-KR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en-US" altLang="ko-KR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- </a:t>
            </a:r>
            <a:r>
              <a:rPr lang="ko-KR" altLang="en-US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상품기획 </a:t>
            </a:r>
            <a:r>
              <a:rPr lang="en-US" altLang="ko-KR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명</a:t>
            </a:r>
            <a:r>
              <a:rPr lang="en-US" altLang="ko-KR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일반사무</a:t>
            </a:r>
            <a:r>
              <a:rPr lang="en-US" altLang="ko-KR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r>
              <a:rPr lang="ko-KR" altLang="en-US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명</a:t>
            </a:r>
            <a:r>
              <a:rPr lang="en-US" altLang="ko-KR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생산직 </a:t>
            </a:r>
            <a:r>
              <a:rPr lang="en-US" altLang="ko-KR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10</a:t>
            </a:r>
            <a:r>
              <a:rPr lang="ko-KR" altLang="en-US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명</a:t>
            </a:r>
            <a:r>
              <a:rPr lang="en-US" altLang="ko-KR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내수영업 </a:t>
            </a:r>
            <a:r>
              <a:rPr lang="en-US" altLang="ko-KR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명</a:t>
            </a:r>
          </a:p>
          <a:p>
            <a:pPr>
              <a:lnSpc>
                <a:spcPct val="150000"/>
              </a:lnSpc>
            </a:pPr>
            <a:r>
              <a:rPr lang="en-US" altLang="ko-KR" sz="12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12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▫ </a:t>
            </a:r>
            <a:r>
              <a:rPr lang="ko-KR" altLang="en-US" sz="12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생산품목 </a:t>
            </a:r>
            <a:r>
              <a:rPr lang="en-US" altLang="ko-KR" sz="12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:  </a:t>
            </a:r>
            <a:r>
              <a:rPr lang="ko-KR" altLang="en-US" sz="12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친환경소재를 적용한 주방용품 </a:t>
            </a:r>
            <a:r>
              <a:rPr lang="ko-KR" altLang="en-US" sz="12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등 </a:t>
            </a:r>
            <a:r>
              <a:rPr lang="en-US" altLang="ko-KR" sz="12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생산금액</a:t>
            </a:r>
            <a:r>
              <a:rPr lang="en-US" altLang="ko-KR" sz="12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2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연 </a:t>
            </a:r>
            <a:r>
              <a:rPr lang="en-US" altLang="ko-KR" sz="12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50</a:t>
            </a:r>
            <a:r>
              <a:rPr lang="ko-KR" altLang="en-US" sz="1200" b="0" spc="-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억원</a:t>
            </a:r>
            <a:r>
              <a:rPr lang="en-US" altLang="ko-KR" sz="12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endParaRPr lang="en-US" altLang="ko-KR" sz="1400" spc="-5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100" spc="-50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spc="-50" dirty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◾ </a:t>
            </a:r>
            <a:r>
              <a:rPr lang="ko-KR" altLang="en-US" sz="14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매출 및 수출현황</a:t>
            </a:r>
            <a:endParaRPr lang="en-US" altLang="ko-KR" sz="1400" spc="-50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400" spc="-50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884150"/>
              </p:ext>
            </p:extLst>
          </p:nvPr>
        </p:nvGraphicFramePr>
        <p:xfrm>
          <a:off x="1345766" y="4073230"/>
          <a:ext cx="9483713" cy="2164026"/>
        </p:xfrm>
        <a:graphic>
          <a:graphicData uri="http://schemas.openxmlformats.org/drawingml/2006/table">
            <a:tbl>
              <a:tblPr firstRow="1" firstCol="1">
                <a:tableStyleId>{E8034E78-7F5D-4C2E-B375-FC64B27BC917}</a:tableStyleId>
              </a:tblPr>
              <a:tblGrid>
                <a:gridCol w="1199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8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5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5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54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06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  <a:endParaRPr kumimoji="1" lang="ko-KR" altLang="ko-KR" sz="11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2023</a:t>
                      </a:r>
                      <a:r>
                        <a:rPr kumimoji="1" lang="ko-KR" altLang="en-US" sz="11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년도 매출총액</a:t>
                      </a:r>
                      <a:endParaRPr kumimoji="1" lang="ko-KR" altLang="en-US" sz="11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2024</a:t>
                      </a:r>
                      <a:r>
                        <a:rPr kumimoji="1" lang="ko-KR" altLang="en-US" sz="11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년도 매출총액</a:t>
                      </a:r>
                      <a:endParaRPr kumimoji="1" lang="ko-KR" altLang="en-US" sz="11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2025</a:t>
                      </a:r>
                      <a:r>
                        <a:rPr kumimoji="1" lang="ko-KR" altLang="en-US" sz="11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년도 매출총액</a:t>
                      </a:r>
                      <a:endParaRPr kumimoji="1" lang="ko-KR" altLang="en-US" sz="11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2026</a:t>
                      </a:r>
                      <a:r>
                        <a:rPr kumimoji="1" lang="ko-KR" altLang="en-US" sz="11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년도 매출예상</a:t>
                      </a:r>
                      <a:endParaRPr kumimoji="1" lang="ko-KR" altLang="en-US" sz="11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매출총액</a:t>
                      </a:r>
                    </a:p>
                  </a:txBody>
                  <a:tcPr marL="90415" marR="90415" marT="45207" marB="45207"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</a:t>
                      </a:r>
                      <a:r>
                        <a:rPr kumimoji="1" lang="ko-KR" altLang="en-US" sz="11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원</a:t>
                      </a:r>
                      <a:endParaRPr kumimoji="1" lang="en-US" altLang="ko-KR" sz="11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</a:t>
                      </a:r>
                      <a:r>
                        <a:rPr kumimoji="1" lang="ko-KR" altLang="en-US" sz="11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원</a:t>
                      </a:r>
                      <a:endParaRPr kumimoji="1" lang="en-US" altLang="ko-KR" sz="11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</a:t>
                      </a:r>
                      <a:r>
                        <a:rPr kumimoji="1" lang="ko-KR" altLang="en-US" sz="11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원</a:t>
                      </a:r>
                      <a:endParaRPr kumimoji="1" lang="en-US" altLang="ko-KR" sz="11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</a:t>
                      </a:r>
                      <a:r>
                        <a:rPr kumimoji="1" lang="ko-KR" altLang="en-US" sz="11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원</a:t>
                      </a:r>
                      <a:endParaRPr kumimoji="1" lang="en-US" altLang="ko-KR" sz="11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내      수</a:t>
                      </a:r>
                    </a:p>
                  </a:txBody>
                  <a:tcPr marL="90415" marR="90415" marT="45207" marB="45207"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</a:t>
                      </a:r>
                      <a:r>
                        <a:rPr kumimoji="1" lang="ko-KR" altLang="en-US" sz="11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원</a:t>
                      </a:r>
                      <a:endParaRPr kumimoji="1" lang="en-US" altLang="ko-KR" sz="11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</a:t>
                      </a:r>
                      <a:r>
                        <a:rPr kumimoji="1" lang="ko-KR" altLang="en-US" sz="11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원</a:t>
                      </a:r>
                      <a:endParaRPr kumimoji="1" lang="en-US" altLang="ko-KR" sz="11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</a:t>
                      </a:r>
                      <a:r>
                        <a:rPr kumimoji="1" lang="ko-KR" altLang="en-US" sz="11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원</a:t>
                      </a:r>
                      <a:endParaRPr kumimoji="1" lang="en-US" altLang="ko-KR" sz="11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</a:t>
                      </a:r>
                      <a:r>
                        <a:rPr kumimoji="1" lang="ko-KR" altLang="en-US" sz="11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원</a:t>
                      </a:r>
                      <a:endParaRPr kumimoji="1" lang="en-US" altLang="ko-KR" sz="11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      출</a:t>
                      </a:r>
                      <a:endParaRPr kumimoji="1" lang="ko-KR" altLang="en-US" sz="11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0$</a:t>
                      </a:r>
                      <a:endParaRPr kumimoji="1" lang="en-US" altLang="ko-KR" sz="11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0$</a:t>
                      </a:r>
                      <a:endParaRPr kumimoji="1" lang="en-US" altLang="ko-KR" sz="11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0$</a:t>
                      </a:r>
                      <a:endParaRPr kumimoji="1" lang="en-US" altLang="ko-KR" sz="11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0$</a:t>
                      </a:r>
                      <a:endParaRPr kumimoji="1" lang="en-US" altLang="ko-KR" sz="11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수출지역</a:t>
                      </a:r>
                      <a:endParaRPr kumimoji="1" lang="ko-KR" altLang="en-US" sz="11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베트남</a:t>
                      </a:r>
                      <a:endParaRPr kumimoji="1" lang="en-US" altLang="ko-KR" sz="11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베트남</a:t>
                      </a:r>
                      <a:endParaRPr kumimoji="1" lang="en-US" altLang="ko-KR" sz="11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90415" marR="90415" marT="45207" marB="45207"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베트남</a:t>
                      </a:r>
                      <a:r>
                        <a:rPr kumimoji="1" lang="en-US" altLang="ko-KR" sz="11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ko-KR" altLang="en-US" sz="11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일본</a:t>
                      </a:r>
                      <a:endParaRPr kumimoji="1" lang="en-US" altLang="ko-KR" sz="11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베트남</a:t>
                      </a:r>
                      <a:r>
                        <a:rPr kumimoji="1" lang="en-US" altLang="ko-KR" sz="11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ko-KR" altLang="en-US" sz="11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일본</a:t>
                      </a:r>
                      <a:endParaRPr kumimoji="1" lang="en-US" altLang="ko-KR" sz="11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6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근로자수</a:t>
                      </a:r>
                    </a:p>
                  </a:txBody>
                  <a:tcPr marL="90415" marR="90415" marT="45207" marB="45207"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</a:t>
                      </a:r>
                      <a:r>
                        <a:rPr kumimoji="1" lang="ko-KR" altLang="en-US" sz="11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  <a:endParaRPr kumimoji="1" lang="en-US" altLang="ko-KR" sz="11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</a:t>
                      </a:r>
                      <a:r>
                        <a:rPr kumimoji="1" lang="ko-KR" altLang="en-US" sz="11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  <a:endParaRPr kumimoji="1" lang="en-US" altLang="ko-KR" sz="11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</a:t>
                      </a:r>
                      <a:r>
                        <a:rPr kumimoji="1" lang="ko-KR" altLang="en-US" sz="11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  <a:endParaRPr kumimoji="1" lang="en-US" altLang="ko-KR" sz="11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</a:t>
                      </a:r>
                      <a:r>
                        <a:rPr kumimoji="1" lang="ko-KR" altLang="en-US" sz="11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  <a:endParaRPr kumimoji="1" lang="en-US" altLang="ko-KR" sz="11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직사각형 15"/>
          <p:cNvSpPr/>
          <p:nvPr/>
        </p:nvSpPr>
        <p:spPr bwMode="auto">
          <a:xfrm>
            <a:off x="7949158" y="1124745"/>
            <a:ext cx="2880320" cy="213351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>
            <a:spLocks noChangeArrowheads="1"/>
          </p:cNvSpPr>
          <p:nvPr/>
        </p:nvSpPr>
        <p:spPr bwMode="auto">
          <a:xfrm>
            <a:off x="8202843" y="2957961"/>
            <a:ext cx="237295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algn="ctr"/>
            <a:r>
              <a:rPr lang="ko-KR" altLang="en-US" sz="1100" spc="-13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기업 전경</a:t>
            </a:r>
            <a:r>
              <a:rPr lang="en-US" altLang="ko-KR" sz="1100" spc="-13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spc="-13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제조시설</a:t>
            </a:r>
            <a:r>
              <a:rPr lang="en-US" altLang="ko-KR" sz="1100" spc="-13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100" spc="-13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등 삽입</a:t>
            </a:r>
            <a:endParaRPr lang="en-US" altLang="ko-KR" sz="1100" spc="-130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9" name="그림 18" descr="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3792" y="1371804"/>
            <a:ext cx="2571052" cy="151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F0CBC8C5-FC28-4380-88C7-D3CEFDA6FF19}"/>
              </a:ext>
            </a:extLst>
          </p:cNvPr>
          <p:cNvSpPr/>
          <p:nvPr/>
        </p:nvSpPr>
        <p:spPr>
          <a:xfrm>
            <a:off x="10517063" y="94333"/>
            <a:ext cx="129614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800" b="1" spc="-130" dirty="0">
                <a:solidFill>
                  <a:srgbClr val="D71733"/>
                </a:solidFill>
              </a:rPr>
              <a:t>선정평가 발표자료 </a:t>
            </a:r>
            <a:r>
              <a:rPr lang="en-US" altLang="ko-KR" sz="800" b="1" spc="-130" dirty="0">
                <a:solidFill>
                  <a:srgbClr val="D71733"/>
                </a:solidFill>
              </a:rPr>
              <a:t>SAMPLE</a:t>
            </a:r>
            <a:r>
              <a:rPr lang="ko-KR" altLang="en-US" sz="800" b="1" spc="-130" dirty="0">
                <a:solidFill>
                  <a:srgbClr val="D7173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4829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582206"/>
              </p:ext>
            </p:extLst>
          </p:nvPr>
        </p:nvGraphicFramePr>
        <p:xfrm>
          <a:off x="1273567" y="2910634"/>
          <a:ext cx="9500897" cy="1454470"/>
        </p:xfrm>
        <a:graphic>
          <a:graphicData uri="http://schemas.openxmlformats.org/drawingml/2006/table">
            <a:tbl>
              <a:tblPr firstRow="1" lastCol="1">
                <a:tableStyleId>{E8034E78-7F5D-4C2E-B375-FC64B27BC917}</a:tableStyleId>
              </a:tblPr>
              <a:tblGrid>
                <a:gridCol w="642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8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7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19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51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44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82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59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3699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90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spc="-100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직급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spc="-100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성명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spc="-100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소속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spc="-100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직위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spc="-100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전공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spc="-100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최종학위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spc="-100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참여분야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spc="-100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전문분야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spc="-100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참여율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spc="-100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금액 </a:t>
                      </a:r>
                      <a:r>
                        <a:rPr lang="en-US" altLang="ko-KR" sz="1100" b="1" spc="-100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100" b="1" spc="-100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원</a:t>
                      </a:r>
                      <a:r>
                        <a:rPr lang="en-US" altLang="ko-KR" sz="1100" b="1" spc="-100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100" b="1" spc="-100" baseline="0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총괄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○○○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OOOO</a:t>
                      </a:r>
                      <a:endParaRPr lang="ko-KR" altLang="en-US" sz="1100" b="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팀장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산업디자인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박사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총괄 </a:t>
                      </a:r>
                      <a:r>
                        <a:rPr lang="en-US" altLang="ko-KR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· </a:t>
                      </a: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기획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프로젝트기획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30%</a:t>
                      </a:r>
                      <a:endParaRPr lang="ko-KR" altLang="en-US" sz="11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6,000,000</a:t>
                      </a:r>
                      <a:endParaRPr lang="ko-KR" altLang="en-US" sz="11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특급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○○○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OOOO</a:t>
                      </a:r>
                      <a:endParaRPr lang="ko-KR" altLang="en-US" sz="1100" b="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과장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산업디자인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석사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제품디자인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모델링</a:t>
                      </a:r>
                      <a:r>
                        <a:rPr lang="en-US" altLang="ko-KR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0" spc="-100" baseline="0" dirty="0" err="1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렌더링</a:t>
                      </a:r>
                      <a:endParaRPr lang="ko-KR" altLang="en-US" sz="1100" b="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50%</a:t>
                      </a:r>
                      <a:endParaRPr lang="ko-KR" altLang="en-US" sz="11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3,000,000</a:t>
                      </a:r>
                      <a:endParaRPr lang="ko-KR" altLang="en-US" sz="11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고급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○○○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OOOO</a:t>
                      </a:r>
                      <a:endParaRPr lang="ko-KR" altLang="en-US" sz="1100" b="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대리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제품디자인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학사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설계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spc="-100" baseline="0" dirty="0" err="1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매카니즘</a:t>
                      </a: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설계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50%</a:t>
                      </a:r>
                      <a:endParaRPr lang="ko-KR" altLang="en-US" sz="11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2,550,000</a:t>
                      </a:r>
                      <a:endParaRPr lang="ko-KR" altLang="en-US" sz="11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894">
                <a:tc gridSpan="9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합계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11,550,000</a:t>
                      </a:r>
                      <a:endParaRPr lang="ko-KR" altLang="en-US" sz="11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직사각형 4"/>
          <p:cNvSpPr/>
          <p:nvPr/>
        </p:nvSpPr>
        <p:spPr bwMode="auto">
          <a:xfrm>
            <a:off x="8049192" y="1052737"/>
            <a:ext cx="2727328" cy="1663951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1107999" y="1047050"/>
            <a:ext cx="624840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400" spc="-50" dirty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◾ </a:t>
            </a:r>
            <a:r>
              <a:rPr lang="ko-KR" altLang="en-US" sz="1400" spc="-5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주관기관 </a:t>
            </a:r>
            <a:r>
              <a:rPr lang="en-US" altLang="ko-KR" sz="1400" spc="-5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: </a:t>
            </a:r>
            <a:r>
              <a:rPr lang="ko-KR" altLang="en-US" sz="1400" spc="-5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○○○○</a:t>
            </a:r>
            <a:endParaRPr lang="en-US" altLang="ko-KR" sz="1400" b="0" spc="-5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200" b="0" spc="-5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▫ </a:t>
            </a:r>
            <a:r>
              <a:rPr lang="ko-KR" altLang="en-US" sz="1200" spc="-5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대표자</a:t>
            </a:r>
            <a:r>
              <a:rPr lang="ko-KR" altLang="en-US" sz="1200" b="0" spc="-5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1200" b="0" spc="-5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200" b="0" spc="-50" dirty="0">
                <a:latin typeface="맑은 고딕" pitchFamily="50" charset="-127"/>
                <a:ea typeface="맑은 고딕" pitchFamily="50" charset="-127"/>
              </a:rPr>
              <a:t>○ ○ ○</a:t>
            </a:r>
            <a:endParaRPr lang="ko-KR" altLang="en-US" sz="1200" b="0" spc="-5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b="0" spc="-5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▫ </a:t>
            </a:r>
            <a:r>
              <a:rPr lang="ko-KR" altLang="en-US" sz="1200" spc="-5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주   소</a:t>
            </a:r>
            <a:r>
              <a:rPr lang="ko-KR" altLang="en-US" sz="1200" b="0" spc="-5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1200" b="0" spc="-5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:  </a:t>
            </a:r>
            <a:r>
              <a:rPr lang="ko-KR" altLang="en-US" sz="1200" b="0" spc="-5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인천광역시 남동구 남동대로 </a:t>
            </a:r>
            <a:r>
              <a:rPr lang="en-US" altLang="ko-KR" sz="1200" b="0" spc="-5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215</a:t>
            </a:r>
            <a:r>
              <a:rPr lang="ko-KR" altLang="en-US" sz="1200" b="0" spc="-5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번길</a:t>
            </a:r>
            <a:r>
              <a:rPr lang="ko-KR" altLang="en-US" sz="1200" b="0" spc="-5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b="0" spc="-5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30</a:t>
            </a:r>
          </a:p>
          <a:p>
            <a:pPr>
              <a:lnSpc>
                <a:spcPct val="150000"/>
              </a:lnSpc>
            </a:pPr>
            <a:r>
              <a:rPr lang="en-US" altLang="ko-KR" sz="1200" b="0" spc="-5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▫ </a:t>
            </a:r>
            <a:r>
              <a:rPr lang="ko-KR" altLang="en-US" sz="1200" spc="-5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책임자</a:t>
            </a:r>
            <a:r>
              <a:rPr lang="ko-KR" altLang="en-US" sz="1200" b="0" spc="-5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1200" b="0" spc="-5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:  </a:t>
            </a:r>
            <a:r>
              <a:rPr lang="ko-KR" altLang="en-US" sz="1200" b="0" spc="-5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팀장  </a:t>
            </a:r>
            <a:r>
              <a:rPr lang="ko-KR" altLang="en-US" sz="1200" b="0" spc="-50" dirty="0">
                <a:latin typeface="맑은 고딕" pitchFamily="50" charset="-127"/>
                <a:ea typeface="맑은 고딕" pitchFamily="50" charset="-127"/>
              </a:rPr>
              <a:t>○ ○ ○</a:t>
            </a:r>
            <a:endParaRPr lang="en-US" altLang="ko-KR" sz="1200" b="0" spc="-50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endParaRPr lang="ko-KR" altLang="en-US" sz="1200" spc="-5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1122981" y="4612862"/>
            <a:ext cx="6521450" cy="32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sz="1400" spc="-130" dirty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◾ </a:t>
            </a:r>
            <a:r>
              <a:rPr lang="ko-KR" altLang="en-US" sz="140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과제 관련 유사 개발 실적</a:t>
            </a:r>
            <a:endParaRPr lang="ko-KR" altLang="en-US" sz="1400" spc="-13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Box 18"/>
          <p:cNvSpPr txBox="1">
            <a:spLocks noChangeArrowheads="1"/>
          </p:cNvSpPr>
          <p:nvPr/>
        </p:nvSpPr>
        <p:spPr bwMode="auto">
          <a:xfrm>
            <a:off x="8141093" y="2420888"/>
            <a:ext cx="254352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algn="ctr"/>
            <a:r>
              <a:rPr lang="ko-KR" altLang="en-US" sz="110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기업 전경</a:t>
            </a:r>
            <a:r>
              <a:rPr lang="en-US" altLang="ko-KR" sz="110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사무실 등 삽입</a:t>
            </a:r>
            <a:endParaRPr lang="en-US" altLang="ko-KR" sz="1100" spc="-13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1111349" y="2521370"/>
            <a:ext cx="2860675" cy="331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sz="1400" spc="-130" dirty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◾ </a:t>
            </a:r>
            <a:r>
              <a:rPr lang="ko-KR" altLang="en-US" sz="140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디자인개발 참여인원</a:t>
            </a:r>
            <a:endParaRPr lang="ko-KR" altLang="en-US" sz="1400" spc="-13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3" name="그림 12" descr="1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0728" y="1220098"/>
            <a:ext cx="2304256" cy="112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2731295" y="556865"/>
            <a:ext cx="6729413" cy="423863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 lIns="109033" tIns="54517" rIns="109033" bIns="54517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marL="409575" indent="-409575" algn="ctr" defTabSz="1090613">
              <a:lnSpc>
                <a:spcPct val="120000"/>
              </a:lnSpc>
            </a:pPr>
            <a:r>
              <a:rPr lang="en-US" altLang="ko-KR" spc="-13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02. </a:t>
            </a:r>
            <a:r>
              <a:rPr lang="ko-KR" altLang="en-US" spc="-13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주관기관 개요</a:t>
            </a:r>
          </a:p>
        </p:txBody>
      </p:sp>
      <p:graphicFrame>
        <p:nvGraphicFramePr>
          <p:cNvPr id="20" name="표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994860"/>
              </p:ext>
            </p:extLst>
          </p:nvPr>
        </p:nvGraphicFramePr>
        <p:xfrm>
          <a:off x="1271982" y="4974838"/>
          <a:ext cx="9504538" cy="1049710"/>
        </p:xfrm>
        <a:graphic>
          <a:graphicData uri="http://schemas.openxmlformats.org/drawingml/2006/table">
            <a:tbl>
              <a:tblPr firstRow="1" firstCol="1">
                <a:tableStyleId>{E8034E78-7F5D-4C2E-B375-FC64B27BC917}</a:tableStyleId>
              </a:tblPr>
              <a:tblGrid>
                <a:gridCol w="6264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91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spc="-9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수행내용</a:t>
                      </a:r>
                      <a:endParaRPr kumimoji="1" lang="ko-KR" altLang="ko-KR" sz="1100" b="1" i="0" u="none" strike="noStrike" cap="none" spc="-9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spc="-9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지원기업 </a:t>
                      </a:r>
                      <a:r>
                        <a:rPr kumimoji="1" lang="en-US" altLang="ko-KR" sz="1100" b="1" i="0" u="none" strike="noStrike" cap="none" spc="-9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1100" b="1" i="0" u="none" strike="noStrike" cap="none" spc="-9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기관</a:t>
                      </a:r>
                      <a:r>
                        <a:rPr kumimoji="1" lang="en-US" altLang="ko-KR" sz="1100" b="1" i="0" u="none" strike="noStrike" cap="none" spc="-9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1" lang="ko-KR" altLang="en-US" sz="1100" b="1" i="0" u="none" strike="noStrike" cap="none" spc="-9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spc="-9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spc="-9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spc="-9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spc="-9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4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spc="-9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spc="-9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직사각형 15">
            <a:extLst>
              <a:ext uri="{FF2B5EF4-FFF2-40B4-BE49-F238E27FC236}">
                <a16:creationId xmlns:a16="http://schemas.microsoft.com/office/drawing/2014/main" id="{B7E857DB-78D3-4393-8D5F-D1F656253888}"/>
              </a:ext>
            </a:extLst>
          </p:cNvPr>
          <p:cNvSpPr/>
          <p:nvPr/>
        </p:nvSpPr>
        <p:spPr>
          <a:xfrm>
            <a:off x="10517063" y="94333"/>
            <a:ext cx="129614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800" b="1" spc="-130" dirty="0">
                <a:solidFill>
                  <a:srgbClr val="D71733"/>
                </a:solidFill>
              </a:rPr>
              <a:t>선정평가 발표자료 </a:t>
            </a:r>
            <a:r>
              <a:rPr lang="en-US" altLang="ko-KR" sz="800" b="1" spc="-130" dirty="0">
                <a:solidFill>
                  <a:srgbClr val="D71733"/>
                </a:solidFill>
              </a:rPr>
              <a:t>SAMPLE</a:t>
            </a:r>
            <a:r>
              <a:rPr lang="ko-KR" altLang="en-US" sz="800" b="1" spc="-130" dirty="0">
                <a:solidFill>
                  <a:srgbClr val="D71733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2731295" y="556865"/>
            <a:ext cx="6729413" cy="423863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 lIns="109033" tIns="54517" rIns="109033" bIns="54517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algn="ctr"/>
            <a:r>
              <a:rPr lang="ko-KR" altLang="en-US" spc="-130" dirty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pc="-130" dirty="0">
                <a:latin typeface="맑은 고딕" pitchFamily="50" charset="-127"/>
                <a:ea typeface="맑은 고딕" pitchFamily="50" charset="-127"/>
              </a:rPr>
              <a:t>03. </a:t>
            </a:r>
            <a:r>
              <a:rPr lang="ko-KR" altLang="en-US" spc="-130" dirty="0">
                <a:latin typeface="맑은 고딕" pitchFamily="50" charset="-127"/>
                <a:ea typeface="맑은 고딕" pitchFamily="50" charset="-127"/>
              </a:rPr>
              <a:t>주관기관 유사실적 </a:t>
            </a:r>
            <a:r>
              <a:rPr lang="en-US" altLang="ko-KR" spc="-130" dirty="0">
                <a:latin typeface="맑은 고딕" pitchFamily="50" charset="-127"/>
                <a:ea typeface="맑은 고딕" pitchFamily="50" charset="-127"/>
              </a:rPr>
              <a:t>–</a:t>
            </a:r>
            <a:r>
              <a:rPr lang="ko-KR" altLang="en-US" spc="-130" dirty="0">
                <a:latin typeface="맑은 고딕" pitchFamily="50" charset="-127"/>
                <a:ea typeface="맑은 고딕" pitchFamily="50" charset="-127"/>
              </a:rPr>
              <a:t> 포트폴리오</a:t>
            </a:r>
          </a:p>
        </p:txBody>
      </p:sp>
      <p:sp>
        <p:nvSpPr>
          <p:cNvPr id="5" name="TextBox 31"/>
          <p:cNvSpPr txBox="1">
            <a:spLocks noChangeArrowheads="1"/>
          </p:cNvSpPr>
          <p:nvPr/>
        </p:nvSpPr>
        <p:spPr bwMode="auto">
          <a:xfrm>
            <a:off x="2309814" y="2467342"/>
            <a:ext cx="7572375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algn="ctr"/>
            <a:r>
              <a:rPr lang="ko-KR" altLang="en-US" sz="1400" spc="-100" dirty="0">
                <a:latin typeface="맑은 고딕" pitchFamily="50" charset="-127"/>
                <a:ea typeface="맑은 고딕" pitchFamily="50" charset="-127"/>
              </a:rPr>
              <a:t>개발과제 관련 유사실적</a:t>
            </a:r>
            <a:r>
              <a:rPr lang="en-US" altLang="ko-KR" sz="1400" spc="-1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spc="-100" dirty="0">
                <a:latin typeface="맑은 고딕" pitchFamily="50" charset="-127"/>
                <a:ea typeface="맑은 고딕" pitchFamily="50" charset="-127"/>
              </a:rPr>
              <a:t>이미지 삽입 </a:t>
            </a:r>
            <a:r>
              <a:rPr lang="en-US" altLang="ko-KR" sz="1400" spc="-100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spc="-100" dirty="0">
                <a:latin typeface="맑은 고딕" pitchFamily="50" charset="-127"/>
                <a:ea typeface="맑은 고딕" pitchFamily="50" charset="-127"/>
              </a:rPr>
              <a:t>멀티 분야의 경우 동영상 삽입</a:t>
            </a:r>
            <a:r>
              <a:rPr lang="en-US" altLang="ko-KR" sz="1400" spc="-100" dirty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algn="ctr"/>
            <a:endParaRPr lang="en-US" altLang="ko-KR" sz="1200" b="0" spc="-100" dirty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sz="1200" b="0" spc="-100" dirty="0">
                <a:latin typeface="맑은 고딕" pitchFamily="50" charset="-127"/>
                <a:ea typeface="맑은 고딕" pitchFamily="50" charset="-127"/>
              </a:rPr>
              <a:t>※ </a:t>
            </a:r>
            <a:r>
              <a:rPr lang="ko-KR" altLang="en-US" sz="1200" b="0" spc="-100" dirty="0">
                <a:latin typeface="맑은 고딕" pitchFamily="50" charset="-127"/>
                <a:ea typeface="맑은 고딕" pitchFamily="50" charset="-127"/>
              </a:rPr>
              <a:t>최근 </a:t>
            </a:r>
            <a:r>
              <a:rPr lang="en-US" altLang="ko-KR" sz="1200" b="0" spc="-100" dirty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200" b="0" spc="-100" dirty="0">
                <a:latin typeface="맑은 고딕" pitchFamily="50" charset="-127"/>
                <a:ea typeface="맑은 고딕" pitchFamily="50" charset="-127"/>
              </a:rPr>
              <a:t>년 이내 실적 기재</a:t>
            </a:r>
            <a:endParaRPr lang="en-US" altLang="ko-KR" sz="1200" b="0" spc="-100" dirty="0">
              <a:latin typeface="맑은 고딕" pitchFamily="50" charset="-127"/>
              <a:ea typeface="맑은 고딕" pitchFamily="50" charset="-127"/>
            </a:endParaRPr>
          </a:p>
          <a:p>
            <a:pPr algn="ctr"/>
            <a:endParaRPr lang="en-US" altLang="ko-KR" sz="1200" b="0" spc="-100" dirty="0">
              <a:latin typeface="맑은 고딕" pitchFamily="50" charset="-127"/>
              <a:ea typeface="맑은 고딕" pitchFamily="50" charset="-127"/>
            </a:endParaRPr>
          </a:p>
          <a:p>
            <a:pPr algn="ctr"/>
            <a:endParaRPr lang="en-US" altLang="ko-KR" sz="1200" b="0" spc="-100" dirty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200" b="0" spc="-100" dirty="0">
                <a:latin typeface="맑은 고딕" pitchFamily="50" charset="-127"/>
                <a:ea typeface="맑은 고딕" pitchFamily="50" charset="-127"/>
              </a:rPr>
              <a:t>선정평가 시 주관기관 역량평가를 별도 구분하여</a:t>
            </a:r>
            <a:r>
              <a:rPr lang="en-US" altLang="ko-KR" sz="1200" b="0" spc="-100" dirty="0">
                <a:latin typeface="맑은 고딕" pitchFamily="50" charset="-127"/>
                <a:ea typeface="맑은 고딕" pitchFamily="50" charset="-127"/>
              </a:rPr>
              <a:t>(30</a:t>
            </a:r>
            <a:r>
              <a:rPr lang="ko-KR" altLang="en-US" sz="1200" b="0" spc="-100" dirty="0">
                <a:latin typeface="맑은 고딕" pitchFamily="50" charset="-127"/>
                <a:ea typeface="맑은 고딕" pitchFamily="50" charset="-127"/>
              </a:rPr>
              <a:t>점</a:t>
            </a:r>
            <a:r>
              <a:rPr lang="en-US" altLang="ko-KR" sz="1200" b="0" spc="-100" dirty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200" b="0" spc="-100" dirty="0">
                <a:latin typeface="맑은 고딕" pitchFamily="50" charset="-127"/>
                <a:ea typeface="맑은 고딕" pitchFamily="50" charset="-127"/>
              </a:rPr>
              <a:t> 심사합니다</a:t>
            </a:r>
            <a:r>
              <a:rPr lang="en-US" altLang="ko-KR" sz="1200" b="0" spc="-100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ctr"/>
            <a:endParaRPr lang="en-US" altLang="ko-KR" sz="1200" b="0" spc="-100" dirty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200" b="0" spc="-100" dirty="0">
                <a:latin typeface="맑은 고딕" pitchFamily="50" charset="-127"/>
                <a:ea typeface="맑은 고딕" pitchFamily="50" charset="-127"/>
              </a:rPr>
              <a:t>개발과제와 관련하여 주관기관의 </a:t>
            </a:r>
            <a:r>
              <a:rPr lang="ko-KR" altLang="en-US" sz="1200" spc="-100" dirty="0">
                <a:latin typeface="맑은 고딕" pitchFamily="50" charset="-127"/>
                <a:ea typeface="맑은 고딕" pitchFamily="50" charset="-127"/>
              </a:rPr>
              <a:t>개발능력 및 전문성 일치 정도</a:t>
            </a:r>
            <a:r>
              <a:rPr lang="ko-KR" altLang="en-US" sz="1200" b="0" spc="-100" dirty="0">
                <a:latin typeface="맑은 고딕" pitchFamily="50" charset="-127"/>
                <a:ea typeface="맑은 고딕" pitchFamily="50" charset="-127"/>
              </a:rPr>
              <a:t>를 평가하오니</a:t>
            </a:r>
            <a:endParaRPr lang="en-US" altLang="ko-KR" sz="1200" b="0" spc="-100" dirty="0">
              <a:latin typeface="맑은 고딕" pitchFamily="50" charset="-127"/>
              <a:ea typeface="맑은 고딕" pitchFamily="50" charset="-127"/>
            </a:endParaRPr>
          </a:p>
          <a:p>
            <a:pPr algn="ctr"/>
            <a:endParaRPr lang="en-US" altLang="ko-KR" sz="1200" b="0" spc="-100" dirty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200" b="0" spc="-100" dirty="0">
                <a:latin typeface="맑은 고딕" pitchFamily="50" charset="-127"/>
                <a:ea typeface="맑은 고딕" pitchFamily="50" charset="-127"/>
              </a:rPr>
              <a:t>평가와 관련하여 도움이 될 수 있는 </a:t>
            </a:r>
            <a:r>
              <a:rPr lang="ko-KR" altLang="en-US" sz="1200" spc="-100" dirty="0">
                <a:latin typeface="맑은 고딕" pitchFamily="50" charset="-127"/>
                <a:ea typeface="맑은 고딕" pitchFamily="50" charset="-127"/>
              </a:rPr>
              <a:t>유사 실적 위주</a:t>
            </a:r>
            <a:r>
              <a:rPr lang="ko-KR" altLang="en-US" sz="1200" b="0" spc="-100" dirty="0">
                <a:latin typeface="맑은 고딕" pitchFamily="50" charset="-127"/>
                <a:ea typeface="맑은 고딕" pitchFamily="50" charset="-127"/>
              </a:rPr>
              <a:t>로 구성 바랍니다</a:t>
            </a:r>
            <a:r>
              <a:rPr lang="en-US" altLang="ko-KR" sz="1200" b="0" spc="-100" dirty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B45CA69-30CA-497B-85B5-4E8D01CB681C}"/>
              </a:ext>
            </a:extLst>
          </p:cNvPr>
          <p:cNvSpPr/>
          <p:nvPr/>
        </p:nvSpPr>
        <p:spPr>
          <a:xfrm>
            <a:off x="10517063" y="94333"/>
            <a:ext cx="129614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800" b="1" spc="-130" dirty="0">
                <a:solidFill>
                  <a:srgbClr val="D71733"/>
                </a:solidFill>
              </a:rPr>
              <a:t>선정평가 발표자료 </a:t>
            </a:r>
            <a:r>
              <a:rPr lang="en-US" altLang="ko-KR" sz="800" b="1" spc="-130" dirty="0">
                <a:solidFill>
                  <a:srgbClr val="D71733"/>
                </a:solidFill>
              </a:rPr>
              <a:t>SAMPLE</a:t>
            </a:r>
            <a:r>
              <a:rPr lang="ko-KR" altLang="en-US" sz="800" b="1" spc="-130" dirty="0">
                <a:solidFill>
                  <a:srgbClr val="D71733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2731295" y="309777"/>
            <a:ext cx="6729413" cy="423863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 lIns="109033" tIns="54517" rIns="109033" bIns="54517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algn="ctr"/>
            <a:r>
              <a:rPr lang="en-US" altLang="ko-KR" spc="-130" dirty="0">
                <a:latin typeface="맑은 고딕" pitchFamily="50" charset="-127"/>
                <a:ea typeface="맑은 고딕" pitchFamily="50" charset="-127"/>
              </a:rPr>
              <a:t>04. </a:t>
            </a:r>
            <a:r>
              <a:rPr lang="ko-KR" altLang="en-US" spc="-130" dirty="0">
                <a:latin typeface="맑은 고딕" pitchFamily="50" charset="-127"/>
                <a:ea typeface="맑은 고딕" pitchFamily="50" charset="-127"/>
              </a:rPr>
              <a:t>제품</a:t>
            </a:r>
            <a:r>
              <a:rPr lang="en-US" altLang="ko-KR" spc="-130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pc="-130" dirty="0">
                <a:latin typeface="맑은 고딕" pitchFamily="50" charset="-127"/>
                <a:ea typeface="맑은 고딕" pitchFamily="50" charset="-127"/>
              </a:rPr>
              <a:t>브랜드</a:t>
            </a:r>
            <a:r>
              <a:rPr lang="en-US" altLang="ko-KR" spc="-130" dirty="0"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pc="-130" dirty="0">
                <a:latin typeface="맑은 고딕" pitchFamily="50" charset="-127"/>
                <a:ea typeface="맑은 고딕" pitchFamily="50" charset="-127"/>
              </a:rPr>
              <a:t>포장</a:t>
            </a:r>
            <a:r>
              <a:rPr lang="en-US" altLang="ko-KR" spc="-130" dirty="0"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pc="-130" dirty="0">
                <a:latin typeface="맑은 고딕" pitchFamily="50" charset="-127"/>
                <a:ea typeface="맑은 고딕" pitchFamily="50" charset="-127"/>
              </a:rPr>
              <a:t>영상</a:t>
            </a:r>
            <a:r>
              <a:rPr lang="en-US" altLang="ko-KR" spc="-130" dirty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pc="-130" dirty="0">
                <a:latin typeface="맑은 고딕" pitchFamily="50" charset="-127"/>
                <a:ea typeface="맑은 고딕" pitchFamily="50" charset="-127"/>
              </a:rPr>
              <a:t>용도 및 특성</a:t>
            </a:r>
          </a:p>
        </p:txBody>
      </p:sp>
      <p:sp>
        <p:nvSpPr>
          <p:cNvPr id="5" name="Text Box 48"/>
          <p:cNvSpPr txBox="1">
            <a:spLocks noChangeArrowheads="1"/>
          </p:cNvSpPr>
          <p:nvPr/>
        </p:nvSpPr>
        <p:spPr bwMode="auto">
          <a:xfrm>
            <a:off x="551384" y="1317427"/>
            <a:ext cx="6408712" cy="422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>
              <a:lnSpc>
                <a:spcPts val="1800"/>
              </a:lnSpc>
            </a:pPr>
            <a:r>
              <a:rPr lang="ko-KR" altLang="en-US" sz="1400" spc="-100" dirty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◾ </a:t>
            </a:r>
            <a:r>
              <a:rPr lang="ko-KR" altLang="en-US" sz="1400" spc="-100" dirty="0">
                <a:latin typeface="맑은 고딕" pitchFamily="50" charset="-127"/>
                <a:ea typeface="맑은 고딕" pitchFamily="50" charset="-127"/>
              </a:rPr>
              <a:t>제품디자인의 경우</a:t>
            </a:r>
            <a:endParaRPr lang="en-US" altLang="ko-KR" sz="1400" spc="-100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ts val="1800"/>
              </a:lnSpc>
            </a:pPr>
            <a:r>
              <a:rPr lang="en-US" altLang="ko-KR" sz="1200" b="0" spc="-50" dirty="0">
                <a:latin typeface="맑은 고딕" pitchFamily="50" charset="-127"/>
                <a:ea typeface="맑은 고딕" pitchFamily="50" charset="-127"/>
              </a:rPr>
              <a:t>   - </a:t>
            </a:r>
            <a:r>
              <a:rPr lang="ko-KR" altLang="en-US" sz="1200" b="0" spc="-50" dirty="0">
                <a:latin typeface="맑은 고딕" pitchFamily="50" charset="-127"/>
                <a:ea typeface="맑은 고딕" pitchFamily="50" charset="-127"/>
              </a:rPr>
              <a:t>용 도 </a:t>
            </a:r>
            <a:r>
              <a:rPr lang="en-US" altLang="ko-KR" sz="1200" b="0" spc="-50" dirty="0">
                <a:latin typeface="맑은 고딕" pitchFamily="50" charset="-127"/>
                <a:ea typeface="맑은 고딕" pitchFamily="50" charset="-127"/>
              </a:rPr>
              <a:t>: </a:t>
            </a:r>
            <a:endParaRPr lang="en-US" altLang="ko-KR" sz="1200" b="0" i="1" spc="-50" dirty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ts val="1800"/>
              </a:lnSpc>
            </a:pPr>
            <a:r>
              <a:rPr lang="en-US" altLang="ko-KR" sz="1200" b="0" spc="-50" dirty="0">
                <a:latin typeface="맑은 고딕" pitchFamily="50" charset="-127"/>
                <a:ea typeface="맑은 고딕" pitchFamily="50" charset="-127"/>
              </a:rPr>
              <a:t>   - </a:t>
            </a:r>
            <a:r>
              <a:rPr lang="ko-KR" altLang="en-US" sz="1200" b="0" spc="-50" dirty="0" err="1">
                <a:latin typeface="맑은 고딕" pitchFamily="50" charset="-127"/>
                <a:ea typeface="맑은 고딕" pitchFamily="50" charset="-127"/>
              </a:rPr>
              <a:t>특</a:t>
            </a:r>
            <a:r>
              <a:rPr lang="ko-KR" altLang="en-US" sz="1200" b="0" spc="-50" dirty="0">
                <a:latin typeface="맑은 고딕" pitchFamily="50" charset="-127"/>
                <a:ea typeface="맑은 고딕" pitchFamily="50" charset="-127"/>
              </a:rPr>
              <a:t> 성 </a:t>
            </a:r>
            <a:r>
              <a:rPr lang="en-US" altLang="ko-KR" sz="1200" b="0" spc="-50" dirty="0">
                <a:latin typeface="맑은 고딕" pitchFamily="50" charset="-127"/>
                <a:ea typeface="맑은 고딕" pitchFamily="50" charset="-127"/>
              </a:rPr>
              <a:t>: </a:t>
            </a:r>
          </a:p>
          <a:p>
            <a:pPr>
              <a:lnSpc>
                <a:spcPts val="1800"/>
              </a:lnSpc>
            </a:pPr>
            <a:r>
              <a:rPr lang="en-US" altLang="ko-KR" sz="1200" b="0" spc="-50" dirty="0">
                <a:latin typeface="맑은 고딕" pitchFamily="50" charset="-127"/>
                <a:ea typeface="맑은 고딕" pitchFamily="50" charset="-127"/>
              </a:rPr>
              <a:t>   - </a:t>
            </a:r>
            <a:r>
              <a:rPr lang="ko-KR" altLang="en-US" sz="1200" b="0" spc="-50" dirty="0">
                <a:latin typeface="맑은 고딕" pitchFamily="50" charset="-127"/>
                <a:ea typeface="맑은 고딕" pitchFamily="50" charset="-127"/>
              </a:rPr>
              <a:t>디자인관련 문제점 </a:t>
            </a:r>
            <a:r>
              <a:rPr lang="en-US" altLang="ko-KR" sz="1200" b="0" spc="-50" dirty="0">
                <a:latin typeface="맑은 고딕" pitchFamily="50" charset="-127"/>
                <a:ea typeface="맑은 고딕" pitchFamily="50" charset="-127"/>
              </a:rPr>
              <a:t>:</a:t>
            </a:r>
          </a:p>
          <a:p>
            <a:pPr>
              <a:lnSpc>
                <a:spcPts val="1800"/>
              </a:lnSpc>
            </a:pPr>
            <a:endParaRPr lang="en-US" altLang="ko-KR" sz="800" b="0" spc="-100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ts val="1800"/>
              </a:lnSpc>
            </a:pPr>
            <a:r>
              <a:rPr lang="ko-KR" altLang="en-US" sz="1400" spc="-100" dirty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◾ </a:t>
            </a:r>
            <a:r>
              <a:rPr lang="ko-KR" altLang="en-US" sz="1400" spc="-100" dirty="0">
                <a:latin typeface="맑은 고딕" pitchFamily="50" charset="-127"/>
                <a:ea typeface="맑은 고딕" pitchFamily="50" charset="-127"/>
              </a:rPr>
              <a:t>시각디자인</a:t>
            </a:r>
            <a:r>
              <a:rPr lang="en-US" altLang="ko-KR" sz="1400" spc="-100" dirty="0">
                <a:latin typeface="맑은 고딕" pitchFamily="50" charset="-127"/>
                <a:ea typeface="맑은 고딕" pitchFamily="50" charset="-127"/>
              </a:rPr>
              <a:t>(BI·CI)</a:t>
            </a:r>
            <a:r>
              <a:rPr lang="ko-KR" altLang="en-US" sz="1400" spc="-100" dirty="0">
                <a:latin typeface="맑은 고딕" pitchFamily="50" charset="-127"/>
                <a:ea typeface="맑은 고딕" pitchFamily="50" charset="-127"/>
              </a:rPr>
              <a:t>의 경우</a:t>
            </a:r>
            <a:endParaRPr lang="en-US" altLang="ko-KR" sz="1400" spc="-100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ts val="1800"/>
              </a:lnSpc>
            </a:pPr>
            <a:r>
              <a:rPr lang="en-US" altLang="ko-KR" sz="1400" b="0" spc="-50" dirty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en-US" altLang="ko-KR" sz="1200" b="0" spc="-50" dirty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200" b="0" spc="-50" dirty="0">
                <a:latin typeface="맑은 고딕" pitchFamily="50" charset="-127"/>
                <a:ea typeface="맑은 고딕" pitchFamily="50" charset="-127"/>
              </a:rPr>
              <a:t>기존 보유 </a:t>
            </a:r>
            <a:r>
              <a:rPr lang="en-US" altLang="ko-KR" sz="1200" b="0" spc="-50" dirty="0">
                <a:latin typeface="맑은 고딕" pitchFamily="50" charset="-127"/>
                <a:ea typeface="맑은 고딕" pitchFamily="50" charset="-127"/>
              </a:rPr>
              <a:t>B·I </a:t>
            </a:r>
            <a:r>
              <a:rPr lang="ko-KR" altLang="en-US" sz="1200" b="0" spc="-50" dirty="0">
                <a:latin typeface="맑은 고딕" pitchFamily="50" charset="-127"/>
                <a:ea typeface="맑은 고딕" pitchFamily="50" charset="-127"/>
              </a:rPr>
              <a:t>또는 </a:t>
            </a:r>
            <a:r>
              <a:rPr lang="en-US" altLang="ko-KR" sz="1200" b="0" spc="-50" dirty="0">
                <a:latin typeface="맑은 고딕" pitchFamily="50" charset="-127"/>
                <a:ea typeface="맑은 고딕" pitchFamily="50" charset="-127"/>
              </a:rPr>
              <a:t>C·I </a:t>
            </a:r>
            <a:r>
              <a:rPr lang="ko-KR" altLang="en-US" sz="1200" b="0" spc="-50" dirty="0">
                <a:latin typeface="맑은 고딕" pitchFamily="50" charset="-127"/>
                <a:ea typeface="맑은 고딕" pitchFamily="50" charset="-127"/>
              </a:rPr>
              <a:t>설명 </a:t>
            </a:r>
            <a:r>
              <a:rPr lang="en-US" altLang="ko-KR" sz="1200" b="0" spc="-50" dirty="0">
                <a:latin typeface="맑은 고딕" pitchFamily="50" charset="-127"/>
                <a:ea typeface="맑은 고딕" pitchFamily="50" charset="-127"/>
              </a:rPr>
              <a:t>:</a:t>
            </a:r>
          </a:p>
          <a:p>
            <a:pPr>
              <a:lnSpc>
                <a:spcPts val="1800"/>
              </a:lnSpc>
            </a:pPr>
            <a:r>
              <a:rPr lang="en-US" altLang="ko-KR" sz="1200" b="0" spc="-50" dirty="0">
                <a:latin typeface="맑은 고딕" pitchFamily="50" charset="-127"/>
                <a:ea typeface="맑은 고딕" pitchFamily="50" charset="-127"/>
              </a:rPr>
              <a:t>   - </a:t>
            </a:r>
            <a:r>
              <a:rPr lang="ko-KR" altLang="en-US" sz="1200" b="0" spc="-50" dirty="0" err="1">
                <a:latin typeface="맑은 고딕" pitchFamily="50" charset="-127"/>
                <a:ea typeface="맑은 고딕" pitchFamily="50" charset="-127"/>
              </a:rPr>
              <a:t>활용정도</a:t>
            </a:r>
            <a:r>
              <a:rPr lang="ko-KR" altLang="en-US" sz="1200" b="0" spc="-5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b="0" spc="-50" dirty="0">
                <a:latin typeface="맑은 고딕" pitchFamily="50" charset="-127"/>
                <a:ea typeface="맑은 고딕" pitchFamily="50" charset="-127"/>
              </a:rPr>
              <a:t>: </a:t>
            </a:r>
          </a:p>
          <a:p>
            <a:pPr>
              <a:lnSpc>
                <a:spcPts val="1800"/>
              </a:lnSpc>
            </a:pPr>
            <a:r>
              <a:rPr lang="en-US" altLang="ko-KR" sz="1200" b="0" spc="-50" dirty="0">
                <a:latin typeface="맑은 고딕" pitchFamily="50" charset="-127"/>
                <a:ea typeface="맑은 고딕" pitchFamily="50" charset="-127"/>
              </a:rPr>
              <a:t>   - </a:t>
            </a:r>
            <a:r>
              <a:rPr lang="ko-KR" altLang="en-US" sz="1200" b="0" spc="-50" dirty="0">
                <a:latin typeface="맑은 고딕" pitchFamily="50" charset="-127"/>
                <a:ea typeface="맑은 고딕" pitchFamily="50" charset="-127"/>
              </a:rPr>
              <a:t>디자인관련 문제점 </a:t>
            </a:r>
            <a:r>
              <a:rPr lang="en-US" altLang="ko-KR" sz="1200" b="0" spc="-50" dirty="0">
                <a:latin typeface="맑은 고딕" pitchFamily="50" charset="-127"/>
                <a:ea typeface="맑은 고딕" pitchFamily="50" charset="-127"/>
              </a:rPr>
              <a:t>:</a:t>
            </a:r>
            <a:endParaRPr lang="en-US" altLang="ko-KR" sz="800" b="0" spc="-100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ts val="1800"/>
              </a:lnSpc>
            </a:pPr>
            <a:endParaRPr lang="en-US" altLang="ko-KR" sz="800" b="0" spc="-100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ts val="1800"/>
              </a:lnSpc>
            </a:pPr>
            <a:r>
              <a:rPr lang="ko-KR" altLang="en-US" sz="1400" spc="-100" dirty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◾ </a:t>
            </a:r>
            <a:r>
              <a:rPr lang="ko-KR" altLang="en-US" sz="1400" spc="-100" dirty="0">
                <a:latin typeface="맑은 고딕" pitchFamily="50" charset="-127"/>
                <a:ea typeface="맑은 고딕" pitchFamily="50" charset="-127"/>
              </a:rPr>
              <a:t>시각디자인</a:t>
            </a:r>
            <a:r>
              <a:rPr lang="en-US" altLang="ko-KR" sz="1400" spc="-100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spc="-100" dirty="0">
                <a:latin typeface="맑은 고딕" pitchFamily="50" charset="-127"/>
                <a:ea typeface="맑은 고딕" pitchFamily="50" charset="-127"/>
              </a:rPr>
              <a:t>포장</a:t>
            </a:r>
            <a:r>
              <a:rPr lang="en-US" altLang="ko-KR" sz="1400" spc="-100" dirty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400" spc="-100" dirty="0">
                <a:latin typeface="맑은 고딕" pitchFamily="50" charset="-127"/>
                <a:ea typeface="맑은 고딕" pitchFamily="50" charset="-127"/>
              </a:rPr>
              <a:t>의 경우</a:t>
            </a:r>
            <a:endParaRPr lang="en-US" altLang="ko-KR" sz="1400" spc="-100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ts val="1800"/>
              </a:lnSpc>
            </a:pPr>
            <a:r>
              <a:rPr lang="en-US" altLang="ko-KR" sz="1200" b="0" spc="-50" dirty="0">
                <a:latin typeface="맑은 고딕" pitchFamily="50" charset="-127"/>
                <a:ea typeface="맑은 고딕" pitchFamily="50" charset="-127"/>
              </a:rPr>
              <a:t>   - </a:t>
            </a:r>
            <a:r>
              <a:rPr lang="ko-KR" altLang="en-US" sz="1200" b="0" spc="-50" dirty="0">
                <a:latin typeface="맑은 고딕" pitchFamily="50" charset="-127"/>
                <a:ea typeface="맑은 고딕" pitchFamily="50" charset="-127"/>
              </a:rPr>
              <a:t>기존 포장디자인 설명</a:t>
            </a:r>
            <a:r>
              <a:rPr lang="en-US" altLang="ko-KR" sz="1200" b="0" spc="-50" dirty="0">
                <a:latin typeface="맑은 고딕" pitchFamily="50" charset="-127"/>
                <a:ea typeface="맑은 고딕" pitchFamily="50" charset="-127"/>
              </a:rPr>
              <a:t> :</a:t>
            </a:r>
          </a:p>
          <a:p>
            <a:pPr>
              <a:lnSpc>
                <a:spcPts val="1800"/>
              </a:lnSpc>
            </a:pPr>
            <a:r>
              <a:rPr lang="en-US" altLang="ko-KR" sz="1200" b="0" spc="-50" dirty="0">
                <a:latin typeface="맑은 고딕" pitchFamily="50" charset="-127"/>
                <a:ea typeface="맑은 고딕" pitchFamily="50" charset="-127"/>
              </a:rPr>
              <a:t>   - </a:t>
            </a:r>
            <a:r>
              <a:rPr lang="ko-KR" altLang="en-US" sz="1200" b="0" spc="-50" dirty="0">
                <a:latin typeface="맑은 고딕" pitchFamily="50" charset="-127"/>
                <a:ea typeface="맑은 고딕" pitchFamily="50" charset="-127"/>
              </a:rPr>
              <a:t>기존 브랜드 설명 </a:t>
            </a:r>
            <a:r>
              <a:rPr lang="en-US" altLang="ko-KR" sz="1200" b="0" spc="-50" dirty="0">
                <a:latin typeface="맑은 고딕" pitchFamily="50" charset="-127"/>
                <a:ea typeface="맑은 고딕" pitchFamily="50" charset="-127"/>
              </a:rPr>
              <a:t>: </a:t>
            </a:r>
          </a:p>
          <a:p>
            <a:pPr>
              <a:lnSpc>
                <a:spcPts val="1800"/>
              </a:lnSpc>
            </a:pPr>
            <a:r>
              <a:rPr lang="en-US" altLang="ko-KR" sz="1200" b="0" spc="-50" dirty="0">
                <a:latin typeface="맑은 고딕" pitchFamily="50" charset="-127"/>
                <a:ea typeface="맑은 고딕" pitchFamily="50" charset="-127"/>
              </a:rPr>
              <a:t>   - </a:t>
            </a:r>
            <a:r>
              <a:rPr lang="ko-KR" altLang="en-US" sz="1200" b="0" spc="-50" dirty="0">
                <a:latin typeface="맑은 고딕" pitchFamily="50" charset="-127"/>
                <a:ea typeface="맑은 고딕" pitchFamily="50" charset="-127"/>
              </a:rPr>
              <a:t>디자인관련 문제점 </a:t>
            </a:r>
            <a:r>
              <a:rPr lang="en-US" altLang="ko-KR" sz="1200" b="0" spc="-50" dirty="0">
                <a:latin typeface="맑은 고딕" pitchFamily="50" charset="-127"/>
                <a:ea typeface="맑은 고딕" pitchFamily="50" charset="-127"/>
              </a:rPr>
              <a:t>:</a:t>
            </a:r>
          </a:p>
          <a:p>
            <a:pPr>
              <a:lnSpc>
                <a:spcPts val="1800"/>
              </a:lnSpc>
            </a:pPr>
            <a:endParaRPr lang="en-US" altLang="ko-KR" sz="800" b="0" spc="-100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ts val="1800"/>
              </a:lnSpc>
            </a:pPr>
            <a:r>
              <a:rPr lang="ko-KR" altLang="en-US" sz="1400" spc="-100" dirty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◾ </a:t>
            </a:r>
            <a:r>
              <a:rPr lang="ko-KR" altLang="en-US" sz="1400" spc="-100" dirty="0">
                <a:latin typeface="맑은 고딕" pitchFamily="50" charset="-127"/>
                <a:ea typeface="맑은 고딕" pitchFamily="50" charset="-127"/>
              </a:rPr>
              <a:t>멀티미디어 홍보영상물의 경우</a:t>
            </a:r>
            <a:endParaRPr lang="en-US" altLang="ko-KR" sz="1400" spc="-100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ts val="1800"/>
              </a:lnSpc>
            </a:pPr>
            <a:r>
              <a:rPr lang="en-US" altLang="ko-KR" sz="1400" b="0" spc="-50" dirty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en-US" altLang="ko-KR" sz="1200" b="0" spc="-50" dirty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200" b="0" spc="-50" dirty="0">
                <a:latin typeface="맑은 고딕" pitchFamily="50" charset="-127"/>
                <a:ea typeface="맑은 고딕" pitchFamily="50" charset="-127"/>
              </a:rPr>
              <a:t>기존 영상물 설명 </a:t>
            </a:r>
            <a:r>
              <a:rPr lang="en-US" altLang="ko-KR" sz="1200" b="0" spc="-50" dirty="0">
                <a:latin typeface="맑은 고딕" pitchFamily="50" charset="-127"/>
                <a:ea typeface="맑은 고딕" pitchFamily="50" charset="-127"/>
              </a:rPr>
              <a:t>:</a:t>
            </a:r>
          </a:p>
          <a:p>
            <a:pPr>
              <a:lnSpc>
                <a:spcPts val="1800"/>
              </a:lnSpc>
            </a:pPr>
            <a:r>
              <a:rPr lang="en-US" altLang="ko-KR" sz="1200" b="0" spc="-50" dirty="0">
                <a:latin typeface="맑은 고딕" pitchFamily="50" charset="-127"/>
                <a:ea typeface="맑은 고딕" pitchFamily="50" charset="-127"/>
              </a:rPr>
              <a:t>   - </a:t>
            </a:r>
            <a:r>
              <a:rPr lang="ko-KR" altLang="en-US" sz="1200" b="0" spc="-50" dirty="0">
                <a:latin typeface="맑은 고딕" pitchFamily="50" charset="-127"/>
                <a:ea typeface="맑은 고딕" pitchFamily="50" charset="-127"/>
              </a:rPr>
              <a:t>기존 영상물 문제점 </a:t>
            </a:r>
            <a:r>
              <a:rPr lang="en-US" altLang="ko-KR" sz="1200" b="0" spc="-50" dirty="0">
                <a:latin typeface="맑은 고딕" pitchFamily="50" charset="-127"/>
                <a:ea typeface="맑은 고딕" pitchFamily="50" charset="-127"/>
              </a:rPr>
              <a:t>: </a:t>
            </a:r>
          </a:p>
        </p:txBody>
      </p:sp>
      <p:sp>
        <p:nvSpPr>
          <p:cNvPr id="6" name="직사각형 5"/>
          <p:cNvSpPr/>
          <p:nvPr/>
        </p:nvSpPr>
        <p:spPr bwMode="auto">
          <a:xfrm>
            <a:off x="7248128" y="1052512"/>
            <a:ext cx="3672408" cy="4752975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7" name="TextBox 18"/>
          <p:cNvSpPr txBox="1">
            <a:spLocks noChangeArrowheads="1"/>
          </p:cNvSpPr>
          <p:nvPr/>
        </p:nvSpPr>
        <p:spPr bwMode="auto">
          <a:xfrm>
            <a:off x="7824192" y="2608634"/>
            <a:ext cx="2515909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ko-KR" altLang="en-US" sz="1400" spc="-50" dirty="0">
                <a:latin typeface="맑은 고딕" pitchFamily="50" charset="-127"/>
                <a:ea typeface="맑은 고딕" pitchFamily="50" charset="-127"/>
              </a:rPr>
              <a:t> 기존 제품이미지</a:t>
            </a:r>
            <a:endParaRPr lang="en-US" altLang="ko-KR" sz="1400" spc="-50" dirty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400" spc="-50" dirty="0">
              <a:latin typeface="맑은 고딕" pitchFamily="50" charset="-127"/>
              <a:ea typeface="맑은 고딕" pitchFamily="50" charset="-127"/>
            </a:endParaRPr>
          </a:p>
          <a:p>
            <a:pPr>
              <a:buFontTx/>
              <a:buChar char="-"/>
            </a:pPr>
            <a:r>
              <a:rPr lang="ko-KR" altLang="en-US" sz="1400" spc="-50" dirty="0">
                <a:latin typeface="맑은 고딕" pitchFamily="50" charset="-127"/>
                <a:ea typeface="맑은 고딕" pitchFamily="50" charset="-127"/>
              </a:rPr>
              <a:t> 기존 </a:t>
            </a:r>
            <a:r>
              <a:rPr lang="en-US" altLang="ko-KR" sz="1400" spc="-50" dirty="0">
                <a:latin typeface="맑은 고딕" pitchFamily="50" charset="-127"/>
                <a:ea typeface="맑은 고딕" pitchFamily="50" charset="-127"/>
              </a:rPr>
              <a:t>C·I </a:t>
            </a:r>
            <a:r>
              <a:rPr lang="ko-KR" altLang="en-US" sz="1400" spc="-50" dirty="0">
                <a:latin typeface="맑은 고딕" pitchFamily="50" charset="-127"/>
                <a:ea typeface="맑은 고딕" pitchFamily="50" charset="-127"/>
              </a:rPr>
              <a:t>또는</a:t>
            </a:r>
            <a:r>
              <a:rPr lang="en-US" altLang="ko-KR" sz="1400" spc="-50" dirty="0">
                <a:latin typeface="맑은 고딕" pitchFamily="50" charset="-127"/>
                <a:ea typeface="맑은 고딕" pitchFamily="50" charset="-127"/>
              </a:rPr>
              <a:t> B·I </a:t>
            </a:r>
            <a:r>
              <a:rPr lang="ko-KR" altLang="en-US" sz="1400" spc="-50" dirty="0">
                <a:latin typeface="맑은 고딕" pitchFamily="50" charset="-127"/>
                <a:ea typeface="맑은 고딕" pitchFamily="50" charset="-127"/>
              </a:rPr>
              <a:t>이미지</a:t>
            </a:r>
            <a:endParaRPr lang="en-US" altLang="ko-KR" sz="1400" spc="-50" dirty="0">
              <a:latin typeface="맑은 고딕" pitchFamily="50" charset="-127"/>
              <a:ea typeface="맑은 고딕" pitchFamily="50" charset="-127"/>
            </a:endParaRPr>
          </a:p>
          <a:p>
            <a:pPr>
              <a:buFontTx/>
              <a:buChar char="-"/>
            </a:pPr>
            <a:endParaRPr lang="en-US" altLang="ko-KR" sz="1400" spc="-5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400" spc="-50" dirty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400" spc="-50" dirty="0">
                <a:latin typeface="맑은 고딕" pitchFamily="50" charset="-127"/>
                <a:ea typeface="맑은 고딕" pitchFamily="50" charset="-127"/>
              </a:rPr>
              <a:t>기존 포장디자인</a:t>
            </a:r>
            <a:endParaRPr lang="en-US" altLang="ko-KR" sz="1400" spc="-50" dirty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400" spc="-50" dirty="0">
              <a:latin typeface="맑은 고딕" pitchFamily="50" charset="-127"/>
              <a:ea typeface="맑은 고딕" pitchFamily="50" charset="-127"/>
            </a:endParaRPr>
          </a:p>
          <a:p>
            <a:pPr>
              <a:buFontTx/>
              <a:buChar char="-"/>
            </a:pPr>
            <a:r>
              <a:rPr lang="ko-KR" altLang="en-US" sz="1400" spc="-50" dirty="0">
                <a:latin typeface="맑은 고딕" pitchFamily="50" charset="-127"/>
                <a:ea typeface="맑은 고딕" pitchFamily="50" charset="-127"/>
              </a:rPr>
              <a:t> 기존 영상물 주요 </a:t>
            </a:r>
            <a:r>
              <a:rPr lang="ko-KR" altLang="en-US" sz="1400" spc="-50" dirty="0" err="1">
                <a:latin typeface="맑은 고딕" pitchFamily="50" charset="-127"/>
                <a:ea typeface="맑은 고딕" pitchFamily="50" charset="-127"/>
              </a:rPr>
              <a:t>스틸컷</a:t>
            </a:r>
            <a:endParaRPr lang="en-US" altLang="ko-KR" sz="1400" spc="-50" dirty="0">
              <a:latin typeface="맑은 고딕" pitchFamily="50" charset="-127"/>
              <a:ea typeface="맑은 고딕" pitchFamily="50" charset="-127"/>
            </a:endParaRPr>
          </a:p>
          <a:p>
            <a:pPr>
              <a:buFontTx/>
              <a:buChar char="-"/>
            </a:pPr>
            <a:endParaRPr lang="en-US" altLang="ko-KR" sz="1400" b="0" spc="-5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200" b="0" spc="-50" dirty="0">
                <a:latin typeface="맑은 고딕" pitchFamily="50" charset="-127"/>
                <a:ea typeface="맑은 고딕" pitchFamily="50" charset="-127"/>
              </a:rPr>
              <a:t>  ※ </a:t>
            </a:r>
            <a:r>
              <a:rPr lang="ko-KR" altLang="en-US" sz="1200" b="0" spc="-50" dirty="0">
                <a:latin typeface="맑은 고딕" pitchFamily="50" charset="-127"/>
                <a:ea typeface="맑은 고딕" pitchFamily="50" charset="-127"/>
              </a:rPr>
              <a:t>해당분야 이미지 삽입</a:t>
            </a:r>
            <a:endParaRPr lang="en-US" altLang="ko-KR" sz="1200" b="0" spc="-5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8EF6FAC9-055E-4BE0-9D91-3FCE76F3F6BA}"/>
              </a:ext>
            </a:extLst>
          </p:cNvPr>
          <p:cNvSpPr/>
          <p:nvPr/>
        </p:nvSpPr>
        <p:spPr>
          <a:xfrm>
            <a:off x="10517063" y="94333"/>
            <a:ext cx="129614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800" b="1" spc="-130" dirty="0">
                <a:solidFill>
                  <a:srgbClr val="D71733"/>
                </a:solidFill>
              </a:rPr>
              <a:t>선정평가 발표자료 </a:t>
            </a:r>
            <a:r>
              <a:rPr lang="en-US" altLang="ko-KR" sz="800" b="1" spc="-130" dirty="0">
                <a:solidFill>
                  <a:srgbClr val="D71733"/>
                </a:solidFill>
              </a:rPr>
              <a:t>SAMPLE</a:t>
            </a:r>
            <a:r>
              <a:rPr lang="ko-KR" altLang="en-US" sz="800" b="1" spc="-130" dirty="0">
                <a:solidFill>
                  <a:srgbClr val="D71733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6349"/>
              </p:ext>
            </p:extLst>
          </p:nvPr>
        </p:nvGraphicFramePr>
        <p:xfrm>
          <a:off x="749406" y="1124744"/>
          <a:ext cx="10693185" cy="4651049"/>
        </p:xfrm>
        <a:graphic>
          <a:graphicData uri="http://schemas.openxmlformats.org/drawingml/2006/table">
            <a:tbl>
              <a:tblPr/>
              <a:tblGrid>
                <a:gridCol w="1242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9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9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9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9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9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97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97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97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9296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0858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latin typeface="+mn-lt"/>
                          <a:ea typeface="맑은 고딕" pitchFamily="50" charset="-127"/>
                        </a:rPr>
                        <a:t>TRL 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latin typeface="+mn-lt"/>
                          <a:ea typeface="맑은 고딕" pitchFamily="50" charset="-127"/>
                        </a:rPr>
                        <a:t>단계</a:t>
                      </a:r>
                    </a:p>
                  </a:txBody>
                  <a:tcPr marL="7344" marR="7344" marT="7344" marB="7344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T1</a:t>
                      </a:r>
                      <a:endParaRPr lang="en-US" sz="105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907" marR="17907" marT="17907" marB="17907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T2</a:t>
                      </a:r>
                      <a:endParaRPr lang="en-US" sz="105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907" marR="17907" marT="17907" marB="17907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T3</a:t>
                      </a:r>
                      <a:endParaRPr lang="en-US" sz="105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907" marR="17907" marT="17907" marB="17907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T4</a:t>
                      </a:r>
                      <a:endParaRPr lang="en-US" sz="105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907" marR="17907" marT="17907" marB="17907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T5</a:t>
                      </a:r>
                      <a:endParaRPr lang="en-US" sz="1050" b="1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907" marR="17907" marT="17907" marB="17907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8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기초</a:t>
                      </a:r>
                      <a:r>
                        <a:rPr lang="en-US" altLang="ko-KR" sz="105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05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기획단계</a:t>
                      </a:r>
                      <a:endParaRPr lang="ko-KR" altLang="en-US" sz="105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907" marR="17907" marT="17907" marB="17907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연구</a:t>
                      </a:r>
                      <a:r>
                        <a:rPr lang="en-US" altLang="ko-KR" sz="105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05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실험단계</a:t>
                      </a:r>
                      <a:endParaRPr lang="ko-KR" altLang="en-US" sz="105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907" marR="17907" marT="17907" marB="17907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시작품단계</a:t>
                      </a:r>
                      <a:endParaRPr lang="ko-KR" altLang="en-US" sz="1050" b="1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907" marR="17907" marT="17907" marB="17907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실용화단계</a:t>
                      </a:r>
                      <a:endParaRPr lang="ko-KR" altLang="en-US" sz="105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907" marR="17907" marT="17907" marB="17907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사업화 단계</a:t>
                      </a:r>
                      <a:endParaRPr lang="ko-KR" altLang="en-US" sz="105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907" marR="17907" marT="17907" marB="17907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654336"/>
                  </a:ext>
                </a:extLst>
              </a:tr>
              <a:tr h="3208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05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단계</a:t>
                      </a:r>
                      <a:endParaRPr lang="ko-KR" altLang="en-US" sz="105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907" marR="17907" marT="17907" marB="17907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05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단계</a:t>
                      </a:r>
                      <a:endParaRPr lang="ko-KR" altLang="en-US" sz="105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907" marR="17907" marT="17907" marB="17907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105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단계</a:t>
                      </a:r>
                      <a:endParaRPr lang="ko-KR" altLang="en-US" sz="105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907" marR="17907" marT="17907" marB="17907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4</a:t>
                      </a:r>
                      <a:r>
                        <a:rPr lang="ko-KR" altLang="en-US" sz="105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단계</a:t>
                      </a:r>
                      <a:endParaRPr lang="ko-KR" altLang="en-US" sz="105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907" marR="17907" marT="17907" marB="17907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5</a:t>
                      </a:r>
                      <a:r>
                        <a:rPr lang="ko-KR" altLang="en-US" sz="105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단계</a:t>
                      </a:r>
                      <a:endParaRPr lang="ko-KR" altLang="en-US" sz="105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907" marR="17907" marT="17907" marB="17907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6</a:t>
                      </a:r>
                      <a:r>
                        <a:rPr lang="ko-KR" altLang="en-US" sz="105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단계</a:t>
                      </a:r>
                      <a:endParaRPr lang="ko-KR" altLang="en-US" sz="105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907" marR="17907" marT="17907" marB="17907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7</a:t>
                      </a:r>
                      <a:r>
                        <a:rPr lang="ko-KR" altLang="en-US" sz="105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단계</a:t>
                      </a:r>
                      <a:endParaRPr lang="ko-KR" altLang="en-US" sz="105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907" marR="17907" marT="17907" marB="17907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8</a:t>
                      </a:r>
                      <a:r>
                        <a:rPr lang="ko-KR" altLang="en-US" sz="105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단계</a:t>
                      </a:r>
                      <a:endParaRPr lang="ko-KR" altLang="en-US" sz="105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907" marR="17907" marT="17907" marB="17907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9</a:t>
                      </a:r>
                      <a:r>
                        <a:rPr lang="ko-KR" altLang="en-US" sz="105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단계</a:t>
                      </a:r>
                      <a:endParaRPr lang="ko-KR" altLang="en-US" sz="105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907" marR="17907" marT="17907" marB="17907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2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latin typeface="+mn-lt"/>
                          <a:ea typeface="맑은 고딕" pitchFamily="50" charset="-127"/>
                        </a:rPr>
                        <a:t>세부단계</a:t>
                      </a:r>
                    </a:p>
                  </a:txBody>
                  <a:tcPr marL="7344" marR="7344" marT="7344" marB="7344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아이디어 또는 연구</a:t>
                      </a:r>
                      <a:r>
                        <a:rPr lang="ko-KR" altLang="en-US" sz="1000" kern="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 </a:t>
                      </a:r>
                      <a:r>
                        <a:rPr lang="ko-KR" altLang="en-US" sz="1000" kern="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초기 단계</a:t>
                      </a:r>
                      <a:endParaRPr lang="ko-KR" altLang="en-US" sz="1000" kern="0" spc="-50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907" marR="17907" marT="17907" marB="17907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기술의 </a:t>
                      </a:r>
                      <a:endParaRPr lang="en-US" altLang="ko-KR" sz="1000" kern="0" spc="-5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기초적 증명</a:t>
                      </a:r>
                      <a:endParaRPr lang="ko-KR" altLang="en-US" sz="1000" kern="0" spc="-50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00" kern="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실험을 통한</a:t>
                      </a:r>
                      <a:endParaRPr lang="ko-KR" altLang="en-US" sz="1000" kern="0" spc="-50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개념 입증</a:t>
                      </a:r>
                      <a:r>
                        <a:rPr lang="en-US" altLang="ko-KR" sz="1000" kern="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000" kern="0" spc="-50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907" marR="17907" marT="17907" marB="17907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기술의 </a:t>
                      </a:r>
                      <a:endParaRPr lang="en-US" altLang="ko-KR" sz="1000" kern="0" spc="-5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실험적 증명</a:t>
                      </a:r>
                      <a:endParaRPr lang="ko-KR" altLang="en-US" sz="1000" kern="0" spc="-50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00" kern="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기술 유용성과 적용 가능성 검증</a:t>
                      </a:r>
                      <a:r>
                        <a:rPr lang="en-US" altLang="ko-KR" sz="1000" kern="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000" kern="0" spc="-50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907" marR="17907" marT="17907" marB="17907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소재 </a:t>
                      </a:r>
                      <a:r>
                        <a:rPr lang="en-US" altLang="ko-KR" sz="1000" kern="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/ </a:t>
                      </a:r>
                      <a:r>
                        <a:rPr lang="ko-KR" altLang="en-US" sz="1000" kern="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부품 </a:t>
                      </a:r>
                      <a:r>
                        <a:rPr lang="en-US" altLang="ko-KR" sz="1000" kern="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/ </a:t>
                      </a:r>
                      <a:r>
                        <a:rPr lang="ko-KR" altLang="en-US" sz="1000" kern="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시스템 핵심성능평가</a:t>
                      </a:r>
                      <a:endParaRPr lang="ko-KR" altLang="en-US" sz="1000" kern="0" spc="-50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907" marR="17907" marT="17907" marB="17907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확정된</a:t>
                      </a:r>
                      <a:endParaRPr lang="ko-KR" altLang="en-US" sz="1000" kern="0" spc="-50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소재 </a:t>
                      </a:r>
                      <a:r>
                        <a:rPr lang="en-US" altLang="ko-KR" sz="1000" kern="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/ </a:t>
                      </a:r>
                      <a:r>
                        <a:rPr lang="ko-KR" altLang="en-US" sz="1000" kern="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부품</a:t>
                      </a:r>
                      <a:r>
                        <a:rPr lang="en-US" altLang="ko-KR" sz="1000" kern="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/ </a:t>
                      </a:r>
                      <a:r>
                        <a:rPr lang="ko-KR" altLang="en-US" sz="1000" kern="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시스템 시작품 제작 및 기술 성능평가</a:t>
                      </a:r>
                      <a:endParaRPr lang="ko-KR" altLang="en-US" sz="1000" kern="0" spc="-50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907" marR="17907" marT="17907" marB="17907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파일럿시작품</a:t>
                      </a:r>
                      <a:endParaRPr lang="en-US" altLang="ko-KR" sz="1000" kern="0" spc="-5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(Pilot Prototype) </a:t>
                      </a:r>
                      <a:r>
                        <a:rPr lang="ko-KR" altLang="en-US" sz="1000" kern="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제작 및 해당 사용자</a:t>
                      </a:r>
                      <a:r>
                        <a:rPr lang="en-US" altLang="ko-KR" sz="1000" kern="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kern="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환경 대상 평가</a:t>
                      </a:r>
                      <a:endParaRPr lang="ko-KR" altLang="en-US" sz="1000" kern="0" spc="-50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907" marR="17907" marT="17907" marB="17907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신뢰성 평가 및 수요기업평가</a:t>
                      </a:r>
                      <a:endParaRPr lang="ko-KR" altLang="en-US" sz="1000" kern="0" spc="-50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907" marR="17907" marT="17907" marB="17907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시제품 인증 및 표준화</a:t>
                      </a:r>
                      <a:endParaRPr lang="ko-KR" altLang="en-US" sz="1000" kern="0" spc="-50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907" marR="17907" marT="17907" marB="17907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사업화</a:t>
                      </a:r>
                      <a:endParaRPr lang="ko-KR" altLang="en-US" sz="1000" kern="0" spc="-50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907" marR="17907" marT="17907" marB="17907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644371"/>
                  </a:ext>
                </a:extLst>
              </a:tr>
              <a:tr h="8055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+mn-ea"/>
                        </a:rPr>
                        <a:t>해당단계 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0" spc="0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+mn-ea"/>
                        </a:rPr>
                        <a:t>●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+mn-ea"/>
                        </a:rPr>
                        <a:t> 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+mn-ea"/>
                        </a:rPr>
                        <a:t>체크</a:t>
                      </a:r>
                    </a:p>
                  </a:txBody>
                  <a:tcPr marL="7344" marR="7344" marT="7344" marB="7344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344" marR="7344" marT="7344" marB="7344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344" marR="7344" marT="7344" marB="7344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344" marR="7344" marT="7344" marB="7344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344" marR="7344" marT="7344" marB="7344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+mn-ea"/>
                        </a:rPr>
                        <a:t>●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344" marR="7344" marT="7344" marB="7344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344" marR="7344" marT="7344" marB="7344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FF0000"/>
                        </a:solidFill>
                        <a:latin typeface="맑은 고딕" pitchFamily="50" charset="-127"/>
                        <a:ea typeface="+mn-ea"/>
                      </a:endParaRPr>
                    </a:p>
                  </a:txBody>
                  <a:tcPr marL="7344" marR="7344" marT="7344" marB="7344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FF0000"/>
                        </a:solidFill>
                        <a:latin typeface="맑은 고딕" pitchFamily="50" charset="-127"/>
                        <a:ea typeface="+mn-ea"/>
                      </a:endParaRPr>
                    </a:p>
                  </a:txBody>
                  <a:tcPr marL="7344" marR="7344" marT="7344" marB="7344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344" marR="7344" marT="7344" marB="7344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1402866"/>
                  </a:ext>
                </a:extLst>
              </a:tr>
              <a:tr h="43249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지식재산권 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보유현황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+mn-ea"/>
                        </a:rPr>
                        <a:t>(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+mn-ea"/>
                        </a:rPr>
                        <a:t>해당파트</a:t>
                      </a:r>
                      <a:r>
                        <a:rPr lang="ko-KR" altLang="en-US" sz="900" b="1" kern="0" spc="0" baseline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+mn-ea"/>
                        </a:rPr>
                        <a:t> 건수기재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+mn-ea"/>
                        </a:rPr>
                        <a:t>)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+mn-ea"/>
                      </a:endParaRPr>
                    </a:p>
                  </a:txBody>
                  <a:tcPr marL="7344" marR="7344" marT="7344" marB="7344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특허</a:t>
                      </a:r>
                    </a:p>
                  </a:txBody>
                  <a:tcPr marL="7344" marR="7344" marT="7344" marB="7344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실용신안</a:t>
                      </a:r>
                    </a:p>
                  </a:txBody>
                  <a:tcPr marL="7344" marR="7344" marT="7344" marB="7344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디자인</a:t>
                      </a:r>
                      <a:r>
                        <a:rPr lang="en-US" altLang="ko-KR" sz="1100" b="1" kern="0" spc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</a:t>
                      </a:r>
                      <a:r>
                        <a:rPr lang="ko-KR" altLang="en-US" sz="1100" b="1" kern="0" spc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상표권</a:t>
                      </a:r>
                    </a:p>
                  </a:txBody>
                  <a:tcPr marL="7344" marR="7344" marT="7344" marB="7344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>
                          <a:solidFill>
                            <a:schemeClr val="tx1"/>
                          </a:solidFill>
                          <a:latin typeface="맑은 고딕" pitchFamily="50" charset="-127"/>
                          <a:ea typeface="+mn-ea"/>
                        </a:rPr>
                        <a:t>품종보호권</a:t>
                      </a:r>
                      <a:endParaRPr lang="ko-KR" altLang="en-US" sz="1100" b="1" kern="0" spc="0" dirty="0">
                        <a:solidFill>
                          <a:schemeClr val="tx1"/>
                        </a:solidFill>
                        <a:latin typeface="맑은 고딕" pitchFamily="50" charset="-127"/>
                        <a:ea typeface="+mn-ea"/>
                      </a:endParaRPr>
                    </a:p>
                  </a:txBody>
                  <a:tcPr marL="7344" marR="7344" marT="7344" marB="7344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비고</a:t>
                      </a:r>
                    </a:p>
                  </a:txBody>
                  <a:tcPr marL="7344" marR="7344" marT="7344" marB="7344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49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00</a:t>
                      </a:r>
                      <a:r>
                        <a:rPr lang="ko-KR" altLang="en-US" sz="1100" kern="0" spc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건</a:t>
                      </a:r>
                    </a:p>
                  </a:txBody>
                  <a:tcPr marL="7344" marR="7344" marT="7344" marB="7344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0" spc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+mn-ea"/>
                        </a:rPr>
                        <a:t>00</a:t>
                      </a:r>
                      <a:r>
                        <a:rPr lang="ko-KR" altLang="en-US" sz="1100" kern="0" spc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+mn-ea"/>
                        </a:rPr>
                        <a:t>건</a:t>
                      </a:r>
                    </a:p>
                  </a:txBody>
                  <a:tcPr marL="7344" marR="7344" marT="7344" marB="7344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00</a:t>
                      </a:r>
                      <a:r>
                        <a:rPr lang="ko-KR" altLang="en-US" sz="1100" kern="0" spc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건</a:t>
                      </a:r>
                    </a:p>
                  </a:txBody>
                  <a:tcPr marL="7344" marR="7344" marT="7344" marB="7344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+mn-ea"/>
                        </a:rPr>
                        <a:t>00</a:t>
                      </a:r>
                      <a:r>
                        <a:rPr lang="ko-KR" altLang="en-US" sz="1100" kern="0" spc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+mn-ea"/>
                        </a:rPr>
                        <a:t>건</a:t>
                      </a:r>
                    </a:p>
                  </a:txBody>
                  <a:tcPr marL="7344" marR="7344" marT="7344" marB="7344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00</a:t>
                      </a:r>
                      <a:r>
                        <a:rPr lang="ko-KR" altLang="en-US" sz="1100" kern="0" spc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건</a:t>
                      </a:r>
                    </a:p>
                  </a:txBody>
                  <a:tcPr marL="7344" marR="7344" marT="7344" marB="7344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49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기술개발 및 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인증실적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kern="0" spc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+mn-ea"/>
                        </a:rPr>
                        <a:t>(</a:t>
                      </a:r>
                      <a:r>
                        <a:rPr lang="ko-KR" altLang="en-US" sz="900" b="1" kern="0" spc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+mn-ea"/>
                        </a:rPr>
                        <a:t>해당파트 건수 기재</a:t>
                      </a:r>
                      <a:r>
                        <a:rPr lang="en-US" altLang="ko-KR" sz="900" b="1" kern="0" spc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+mn-ea"/>
                        </a:rPr>
                        <a:t>)</a:t>
                      </a:r>
                      <a:endParaRPr lang="ko-KR" altLang="en-US" sz="900" b="1" kern="0" spc="0" dirty="0">
                        <a:solidFill>
                          <a:schemeClr val="tx1"/>
                        </a:solidFill>
                        <a:latin typeface="맑은 고딕" pitchFamily="50" charset="-127"/>
                        <a:ea typeface="+mn-ea"/>
                      </a:endParaRPr>
                    </a:p>
                  </a:txBody>
                  <a:tcPr marL="7344" marR="7344" marT="7344" marB="7344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기술개발실적</a:t>
                      </a:r>
                    </a:p>
                  </a:txBody>
                  <a:tcPr marL="7344" marR="7344" marT="7344" marB="7344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기술상용화실적</a:t>
                      </a:r>
                    </a:p>
                  </a:txBody>
                  <a:tcPr marL="7344" marR="7344" marT="7344" marB="7344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인증실적</a:t>
                      </a:r>
                    </a:p>
                  </a:txBody>
                  <a:tcPr marL="7344" marR="7344" marT="7344" marB="7344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+mn-ea"/>
                        </a:rPr>
                        <a:t>수상실적</a:t>
                      </a:r>
                    </a:p>
                  </a:txBody>
                  <a:tcPr marL="7344" marR="7344" marT="7344" marB="7344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제품사용화실적</a:t>
                      </a:r>
                    </a:p>
                  </a:txBody>
                  <a:tcPr marL="7344" marR="7344" marT="7344" marB="7344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249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+mn-ea"/>
                      </a:endParaRP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00</a:t>
                      </a:r>
                      <a:r>
                        <a:rPr lang="ko-KR" altLang="en-US" sz="1100" kern="0" spc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건</a:t>
                      </a:r>
                    </a:p>
                  </a:txBody>
                  <a:tcPr marL="7344" marR="7344" marT="7344" marB="7344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0" spc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+mn-ea"/>
                        </a:rPr>
                        <a:t>00</a:t>
                      </a:r>
                      <a:r>
                        <a:rPr lang="ko-KR" altLang="en-US" sz="1100" kern="0" spc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+mn-ea"/>
                        </a:rPr>
                        <a:t>건</a:t>
                      </a:r>
                    </a:p>
                  </a:txBody>
                  <a:tcPr marL="7344" marR="7344" marT="7344" marB="7344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00</a:t>
                      </a:r>
                      <a:r>
                        <a:rPr lang="ko-KR" altLang="en-US" sz="1100" kern="0" spc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건</a:t>
                      </a:r>
                    </a:p>
                  </a:txBody>
                  <a:tcPr marL="7344" marR="7344" marT="7344" marB="7344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+mn-ea"/>
                        </a:rPr>
                        <a:t>00</a:t>
                      </a:r>
                      <a:r>
                        <a:rPr lang="ko-KR" altLang="en-US" sz="1100" kern="0" spc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+mn-ea"/>
                        </a:rPr>
                        <a:t>건</a:t>
                      </a:r>
                    </a:p>
                  </a:txBody>
                  <a:tcPr marL="7344" marR="7344" marT="7344" marB="7344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00</a:t>
                      </a:r>
                      <a:r>
                        <a:rPr lang="ko-KR" altLang="en-US" sz="1100" kern="0" spc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건</a:t>
                      </a:r>
                    </a:p>
                  </a:txBody>
                  <a:tcPr marL="7344" marR="7344" marT="7344" marB="7344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731295" y="556865"/>
            <a:ext cx="6729413" cy="423863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 lIns="109033" tIns="54517" rIns="109033" bIns="54517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algn="ctr"/>
            <a:r>
              <a:rPr lang="en-US" altLang="ko-KR" spc="-130" dirty="0">
                <a:latin typeface="맑은 고딕" pitchFamily="50" charset="-127"/>
                <a:ea typeface="맑은 고딕" pitchFamily="50" charset="-127"/>
              </a:rPr>
              <a:t>05-1. </a:t>
            </a:r>
            <a:r>
              <a:rPr lang="ko-KR" altLang="en-US" spc="-130" dirty="0">
                <a:latin typeface="맑은 고딕" pitchFamily="50" charset="-127"/>
                <a:ea typeface="맑은 고딕" pitchFamily="50" charset="-127"/>
              </a:rPr>
              <a:t>참여기업 기술현황 </a:t>
            </a:r>
            <a:r>
              <a:rPr lang="ko-KR" altLang="en-US" spc="-130" dirty="0" err="1">
                <a:latin typeface="맑은 고딕" pitchFamily="50" charset="-127"/>
                <a:ea typeface="맑은 고딕" pitchFamily="50" charset="-127"/>
              </a:rPr>
              <a:t>자가진단표</a:t>
            </a:r>
            <a:r>
              <a:rPr lang="ko-KR" altLang="en-US" spc="-13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spc="-130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spc="-130" dirty="0">
                <a:latin typeface="맑은 고딕" pitchFamily="50" charset="-127"/>
                <a:ea typeface="맑은 고딕" pitchFamily="50" charset="-127"/>
              </a:rPr>
              <a:t>과제 관련</a:t>
            </a:r>
            <a:r>
              <a:rPr lang="en-US" altLang="ko-KR" sz="1600" spc="-130" dirty="0"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600" spc="-13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24A474C-1F27-4F7C-8B14-92CCD893B1D4}"/>
              </a:ext>
            </a:extLst>
          </p:cNvPr>
          <p:cNvSpPr/>
          <p:nvPr/>
        </p:nvSpPr>
        <p:spPr>
          <a:xfrm>
            <a:off x="10517063" y="94333"/>
            <a:ext cx="129614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800" b="1" spc="-130" dirty="0">
                <a:solidFill>
                  <a:srgbClr val="D71733"/>
                </a:solidFill>
              </a:rPr>
              <a:t>선정평가 발표자료 </a:t>
            </a:r>
            <a:r>
              <a:rPr lang="en-US" altLang="ko-KR" sz="800" b="1" spc="-130" dirty="0">
                <a:solidFill>
                  <a:srgbClr val="D71733"/>
                </a:solidFill>
              </a:rPr>
              <a:t>SAMPLE</a:t>
            </a:r>
            <a:r>
              <a:rPr lang="ko-KR" altLang="en-US" sz="800" b="1" spc="-130" dirty="0">
                <a:solidFill>
                  <a:srgbClr val="D71733"/>
                </a:solidFill>
              </a:rPr>
              <a:t> 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623392" y="5898084"/>
            <a:ext cx="78758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spc="-50" dirty="0">
                <a:latin typeface="+mj-lt"/>
              </a:rPr>
              <a:t> ※ </a:t>
            </a:r>
            <a:r>
              <a:rPr lang="ko-KR" altLang="en-US" sz="1200" spc="-50" dirty="0">
                <a:latin typeface="+mj-lt"/>
              </a:rPr>
              <a:t> </a:t>
            </a:r>
            <a:r>
              <a:rPr lang="en-US" altLang="ko-KR" sz="1200" spc="-50" dirty="0">
                <a:latin typeface="+mj-lt"/>
              </a:rPr>
              <a:t>TRL </a:t>
            </a:r>
            <a:r>
              <a:rPr lang="ko-KR" altLang="en-US" sz="1200" spc="-50" dirty="0">
                <a:latin typeface="+mj-lt"/>
              </a:rPr>
              <a:t>단계의 경우 제품</a:t>
            </a:r>
            <a:r>
              <a:rPr lang="en-US" altLang="ko-KR" sz="1200" spc="-50" dirty="0">
                <a:latin typeface="+mj-lt"/>
              </a:rPr>
              <a:t>/</a:t>
            </a:r>
            <a:r>
              <a:rPr lang="ko-KR" altLang="en-US" sz="1200" spc="-50" dirty="0">
                <a:latin typeface="+mj-lt"/>
              </a:rPr>
              <a:t>포장디자인 과제의 경우 </a:t>
            </a:r>
            <a:r>
              <a:rPr lang="ko-KR" altLang="en-US" sz="1200" b="1" spc="-50" dirty="0">
                <a:latin typeface="+mj-lt"/>
              </a:rPr>
              <a:t>과제 아이템 기준 </a:t>
            </a:r>
            <a:r>
              <a:rPr lang="ko-KR" altLang="en-US" sz="1200" spc="-50" dirty="0">
                <a:latin typeface="+mj-lt"/>
              </a:rPr>
              <a:t>작성</a:t>
            </a:r>
            <a:r>
              <a:rPr lang="en-US" altLang="ko-KR" sz="1200" spc="-50" dirty="0">
                <a:latin typeface="+mj-lt"/>
              </a:rPr>
              <a:t>, </a:t>
            </a:r>
            <a:r>
              <a:rPr lang="ko-KR" altLang="en-US" sz="1200" spc="-50" dirty="0">
                <a:latin typeface="+mj-lt"/>
              </a:rPr>
              <a:t>시각</a:t>
            </a:r>
            <a:r>
              <a:rPr lang="en-US" altLang="ko-KR" sz="1200" spc="-50" dirty="0">
                <a:latin typeface="+mj-lt"/>
              </a:rPr>
              <a:t>/</a:t>
            </a:r>
            <a:r>
              <a:rPr lang="ko-KR" altLang="en-US" sz="1200" spc="-50" dirty="0">
                <a:latin typeface="+mj-lt"/>
              </a:rPr>
              <a:t>멀티 과제의 경우 </a:t>
            </a:r>
            <a:r>
              <a:rPr lang="ko-KR" altLang="en-US" sz="1200" b="1" spc="-50" dirty="0">
                <a:latin typeface="+mj-lt"/>
              </a:rPr>
              <a:t>참여기업 기준 </a:t>
            </a:r>
            <a:r>
              <a:rPr lang="ko-KR" altLang="en-US" sz="1200" spc="-50" dirty="0">
                <a:latin typeface="+mj-lt"/>
              </a:rPr>
              <a:t>작성</a:t>
            </a:r>
            <a:endParaRPr lang="ko-KR" alt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0929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EB2FC60C-DADA-4D6F-815F-4E82B9717E61}"/>
              </a:ext>
            </a:extLst>
          </p:cNvPr>
          <p:cNvSpPr/>
          <p:nvPr/>
        </p:nvSpPr>
        <p:spPr>
          <a:xfrm>
            <a:off x="10517063" y="94333"/>
            <a:ext cx="129614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800" b="1" spc="-130" dirty="0">
                <a:solidFill>
                  <a:srgbClr val="D71733"/>
                </a:solidFill>
              </a:rPr>
              <a:t>선정평가 발표자료 </a:t>
            </a:r>
            <a:r>
              <a:rPr lang="en-US" altLang="ko-KR" sz="800" b="1" spc="-130" dirty="0">
                <a:solidFill>
                  <a:srgbClr val="D71733"/>
                </a:solidFill>
              </a:rPr>
              <a:t>SAMPLE</a:t>
            </a:r>
            <a:r>
              <a:rPr lang="ko-KR" altLang="en-US" sz="800" b="1" spc="-130" dirty="0">
                <a:solidFill>
                  <a:srgbClr val="D71733"/>
                </a:solidFill>
              </a:rPr>
              <a:t> 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2731295" y="556865"/>
            <a:ext cx="6729413" cy="423863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 lIns="109033" tIns="54517" rIns="109033" bIns="54517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algn="ctr"/>
            <a:r>
              <a:rPr lang="en-US" altLang="ko-KR" spc="-130" dirty="0">
                <a:latin typeface="맑은 고딕" pitchFamily="50" charset="-127"/>
                <a:ea typeface="맑은 고딕" pitchFamily="50" charset="-127"/>
              </a:rPr>
              <a:t>05-1. </a:t>
            </a:r>
            <a:r>
              <a:rPr lang="ko-KR" altLang="en-US" spc="-130" dirty="0">
                <a:latin typeface="맑은 고딕" pitchFamily="50" charset="-127"/>
                <a:ea typeface="맑은 고딕" pitchFamily="50" charset="-127"/>
              </a:rPr>
              <a:t>참여기업 특허 및 거래처 관련 현황</a:t>
            </a:r>
            <a:r>
              <a:rPr lang="en-US" altLang="ko-KR" sz="1600" spc="-130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spc="-130" dirty="0">
                <a:latin typeface="맑은 고딕" pitchFamily="50" charset="-127"/>
                <a:ea typeface="맑은 고딕" pitchFamily="50" charset="-127"/>
              </a:rPr>
              <a:t>과제 관련</a:t>
            </a:r>
            <a:r>
              <a:rPr lang="en-US" altLang="ko-KR" sz="1600" spc="-130" dirty="0"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600" spc="-13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C294F3DE-1E41-4BD1-BFCC-D1AE3EDE6DFF}"/>
              </a:ext>
            </a:extLst>
          </p:cNvPr>
          <p:cNvSpPr/>
          <p:nvPr/>
        </p:nvSpPr>
        <p:spPr bwMode="auto">
          <a:xfrm>
            <a:off x="2032036" y="1124744"/>
            <a:ext cx="8127928" cy="5112568"/>
          </a:xfrm>
          <a:prstGeom prst="rect">
            <a:avLst/>
          </a:prstGeom>
          <a:noFill/>
          <a:ln w="12700"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</a:pPr>
            <a:endParaRPr lang="en-US" altLang="ko-KR" sz="1400" b="0" spc="-130" dirty="0">
              <a:solidFill>
                <a:schemeClr val="tx1">
                  <a:lumMod val="95000"/>
                  <a:lumOff val="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endParaRPr lang="en-US" altLang="ko-KR" sz="1400" b="0" spc="-130" dirty="0" err="1">
              <a:solidFill>
                <a:schemeClr val="tx1">
                  <a:lumMod val="95000"/>
                  <a:lumOff val="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endParaRPr lang="en-US" altLang="ko-KR" sz="1400" b="0" spc="-130" dirty="0">
              <a:solidFill>
                <a:schemeClr val="tx1">
                  <a:lumMod val="95000"/>
                  <a:lumOff val="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endParaRPr lang="en-US" altLang="ko-KR" sz="1400" b="0" spc="-130" dirty="0" err="1">
              <a:solidFill>
                <a:schemeClr val="tx1">
                  <a:lumMod val="95000"/>
                  <a:lumOff val="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endParaRPr lang="en-US" altLang="ko-KR" sz="1400" b="0" spc="-130" dirty="0" err="1">
              <a:solidFill>
                <a:schemeClr val="tx1">
                  <a:lumMod val="95000"/>
                  <a:lumOff val="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endParaRPr lang="en-US" altLang="ko-KR" sz="1400" b="0" spc="-130" dirty="0" err="1">
              <a:solidFill>
                <a:schemeClr val="tx1">
                  <a:lumMod val="95000"/>
                  <a:lumOff val="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400" spc="-130" dirty="0">
                <a:latin typeface="맑은 고딕" pitchFamily="50" charset="-127"/>
                <a:ea typeface="맑은 고딕" pitchFamily="50" charset="-127"/>
              </a:rPr>
              <a:t>관련 특허 등록증 </a:t>
            </a:r>
            <a:r>
              <a:rPr lang="en-US" altLang="ko-KR" sz="1400" spc="-130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spc="-130" dirty="0">
                <a:latin typeface="맑은 고딕" pitchFamily="50" charset="-127"/>
                <a:ea typeface="맑은 고딕" pitchFamily="50" charset="-127"/>
              </a:rPr>
              <a:t>출원</a:t>
            </a:r>
            <a:r>
              <a:rPr lang="en-US" altLang="ko-KR" sz="1400" spc="-130" dirty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1400" spc="-130" dirty="0">
                <a:latin typeface="맑은 고딕" pitchFamily="50" charset="-127"/>
                <a:ea typeface="맑은 고딕" pitchFamily="50" charset="-127"/>
              </a:rPr>
              <a:t>사본</a:t>
            </a:r>
            <a:r>
              <a:rPr lang="en-US" altLang="ko-KR" sz="1400" spc="-13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spc="-130" dirty="0">
                <a:latin typeface="맑은 고딕" pitchFamily="50" charset="-127"/>
                <a:ea typeface="맑은 고딕" pitchFamily="50" charset="-127"/>
              </a:rPr>
              <a:t>인증기관 시험성적서 사본</a:t>
            </a:r>
            <a:r>
              <a:rPr lang="en-US" altLang="ko-KR" sz="1400" spc="-13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spc="-130" dirty="0">
                <a:latin typeface="맑은 고딕" pitchFamily="50" charset="-127"/>
                <a:ea typeface="맑은 고딕" pitchFamily="50" charset="-127"/>
              </a:rPr>
              <a:t>계약체결</a:t>
            </a:r>
            <a:r>
              <a:rPr lang="en-US" altLang="ko-KR" sz="1400" spc="-130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spc="-130" dirty="0">
                <a:latin typeface="맑은 고딕" pitchFamily="50" charset="-127"/>
                <a:ea typeface="맑은 고딕" pitchFamily="50" charset="-127"/>
              </a:rPr>
              <a:t>예정</a:t>
            </a:r>
            <a:r>
              <a:rPr lang="en-US" altLang="ko-KR" sz="1400" spc="-130" dirty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400" spc="-130" dirty="0">
                <a:latin typeface="맑은 고딕" pitchFamily="50" charset="-127"/>
                <a:ea typeface="맑은 고딕" pitchFamily="50" charset="-127"/>
              </a:rPr>
              <a:t> 사항 </a:t>
            </a:r>
            <a:r>
              <a:rPr lang="en-US" altLang="ko-KR" sz="1400" spc="-130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spc="-130" dirty="0">
                <a:latin typeface="맑은 고딕" pitchFamily="50" charset="-127"/>
                <a:ea typeface="맑은 고딕" pitchFamily="50" charset="-127"/>
              </a:rPr>
              <a:t>계약서 사본</a:t>
            </a:r>
            <a:r>
              <a:rPr lang="en-US" altLang="ko-KR" sz="1400" spc="-130" dirty="0">
                <a:latin typeface="맑은 고딕" pitchFamily="50" charset="-127"/>
                <a:ea typeface="맑은 고딕" pitchFamily="50" charset="-127"/>
              </a:rPr>
              <a:t>), </a:t>
            </a:r>
            <a:r>
              <a:rPr lang="ko-KR" altLang="en-US" sz="1400" spc="-130" dirty="0">
                <a:latin typeface="맑은 고딕" pitchFamily="50" charset="-127"/>
                <a:ea typeface="맑은 고딕" pitchFamily="50" charset="-127"/>
              </a:rPr>
              <a:t>거래처 현황 등</a:t>
            </a:r>
            <a:endParaRPr lang="en-US" altLang="ko-KR" sz="1400" spc="-130" dirty="0">
              <a:latin typeface="맑은 고딕" pitchFamily="50" charset="-127"/>
              <a:ea typeface="맑은 고딕" pitchFamily="50" charset="-127"/>
            </a:endParaRPr>
          </a:p>
          <a:p>
            <a:pPr algn="ctr"/>
            <a:endParaRPr lang="en-US" altLang="ko-KR" sz="1400" b="0" spc="-130" dirty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sz="1200" b="0" spc="-130" dirty="0">
                <a:latin typeface="맑은 고딕" pitchFamily="50" charset="-127"/>
                <a:ea typeface="맑은 고딕" pitchFamily="50" charset="-127"/>
              </a:rPr>
              <a:t>※ </a:t>
            </a:r>
            <a:r>
              <a:rPr lang="ko-KR" altLang="en-US" sz="1200" b="0" spc="-130" dirty="0">
                <a:latin typeface="맑은 고딕" pitchFamily="50" charset="-127"/>
                <a:ea typeface="맑은 고딕" pitchFamily="50" charset="-127"/>
              </a:rPr>
              <a:t>관련 증빙서류 없는 경우 참여기업 현재 거래처 현황만 기재</a:t>
            </a:r>
            <a:endParaRPr lang="en-US" altLang="ko-KR" sz="1200" b="0" spc="-130" dirty="0">
              <a:latin typeface="맑은 고딕" pitchFamily="50" charset="-127"/>
              <a:ea typeface="맑은 고딕" pitchFamily="50" charset="-127"/>
            </a:endParaRPr>
          </a:p>
          <a:p>
            <a:pPr algn="ctr"/>
            <a:endParaRPr lang="en-US" altLang="ko-KR" sz="1200" b="0" spc="-130" dirty="0">
              <a:solidFill>
                <a:schemeClr val="tx1">
                  <a:lumMod val="95000"/>
                  <a:lumOff val="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endParaRPr lang="en-US" altLang="ko-KR" sz="1200" b="0" spc="-100" dirty="0">
              <a:latin typeface="맑은 고딕" pitchFamily="50" charset="-127"/>
            </a:endParaRPr>
          </a:p>
          <a:p>
            <a:pPr algn="ctr"/>
            <a:r>
              <a:rPr lang="ko-KR" altLang="en-US" sz="1200" b="0" spc="-100" dirty="0">
                <a:latin typeface="맑은 고딕" pitchFamily="50" charset="-127"/>
              </a:rPr>
              <a:t>선정평가 시 실행가능성</a:t>
            </a:r>
            <a:r>
              <a:rPr lang="en-US" altLang="ko-KR" sz="1200" b="0" spc="-100" dirty="0">
                <a:latin typeface="맑은 고딕" pitchFamily="50" charset="-127"/>
              </a:rPr>
              <a:t>(15</a:t>
            </a:r>
            <a:r>
              <a:rPr lang="ko-KR" altLang="en-US" sz="1200" b="0" spc="-100" dirty="0">
                <a:latin typeface="맑은 고딕" pitchFamily="50" charset="-127"/>
              </a:rPr>
              <a:t>점</a:t>
            </a:r>
            <a:r>
              <a:rPr lang="en-US" altLang="ko-KR" sz="1200" b="0" spc="-100" dirty="0">
                <a:latin typeface="맑은 고딕" pitchFamily="50" charset="-127"/>
              </a:rPr>
              <a:t>)</a:t>
            </a:r>
            <a:r>
              <a:rPr lang="ko-KR" altLang="en-US" sz="1200" b="0" spc="-100" dirty="0">
                <a:latin typeface="맑은 고딕" pitchFamily="50" charset="-127"/>
              </a:rPr>
              <a:t>을 별도 구분하여 심사합니다</a:t>
            </a:r>
            <a:r>
              <a:rPr lang="en-US" altLang="ko-KR" sz="1200" b="0" spc="-100" dirty="0">
                <a:latin typeface="맑은 고딕" pitchFamily="50" charset="-127"/>
              </a:rPr>
              <a:t>.</a:t>
            </a:r>
          </a:p>
          <a:p>
            <a:pPr algn="ctr"/>
            <a:endParaRPr lang="en-US" altLang="ko-KR" sz="1200" b="0" spc="-100" dirty="0">
              <a:latin typeface="맑은 고딕" pitchFamily="50" charset="-127"/>
            </a:endParaRPr>
          </a:p>
          <a:p>
            <a:pPr algn="ctr"/>
            <a:r>
              <a:rPr lang="ko-KR" altLang="en-US" sz="1200" b="0" spc="-100" dirty="0">
                <a:latin typeface="맑은 고딕" pitchFamily="50" charset="-127"/>
              </a:rPr>
              <a:t>개발과제와 관련하여 </a:t>
            </a:r>
            <a:r>
              <a:rPr lang="ko-KR" altLang="en-US" sz="1200" spc="-100" dirty="0">
                <a:latin typeface="맑은 고딕" pitchFamily="50" charset="-127"/>
              </a:rPr>
              <a:t>실제 현실화 가능성 및 보유 기술</a:t>
            </a:r>
            <a:r>
              <a:rPr lang="en-US" altLang="ko-KR" sz="1200" spc="-100" dirty="0">
                <a:latin typeface="맑은 고딕" pitchFamily="50" charset="-127"/>
              </a:rPr>
              <a:t> </a:t>
            </a:r>
            <a:r>
              <a:rPr lang="ko-KR" altLang="en-US" sz="1200" spc="-100" dirty="0">
                <a:latin typeface="맑은 고딕" pitchFamily="50" charset="-127"/>
              </a:rPr>
              <a:t>수준</a:t>
            </a:r>
            <a:r>
              <a:rPr lang="en-US" altLang="ko-KR" sz="1200" spc="-100" dirty="0">
                <a:latin typeface="맑은 고딕" pitchFamily="50" charset="-127"/>
              </a:rPr>
              <a:t> </a:t>
            </a:r>
            <a:r>
              <a:rPr lang="ko-KR" altLang="en-US" sz="1200" spc="-100" dirty="0">
                <a:latin typeface="맑은 고딕" pitchFamily="50" charset="-127"/>
              </a:rPr>
              <a:t>등</a:t>
            </a:r>
            <a:r>
              <a:rPr lang="ko-KR" altLang="en-US" sz="1200" b="0" spc="-100" dirty="0">
                <a:latin typeface="맑은 고딕" pitchFamily="50" charset="-127"/>
              </a:rPr>
              <a:t>을 평가하오니</a:t>
            </a:r>
            <a:endParaRPr lang="en-US" altLang="ko-KR" sz="1200" b="0" spc="-100" dirty="0">
              <a:latin typeface="맑은 고딕" pitchFamily="50" charset="-127"/>
            </a:endParaRPr>
          </a:p>
          <a:p>
            <a:pPr algn="ctr"/>
            <a:endParaRPr lang="en-US" altLang="ko-KR" sz="1200" b="0" spc="-100" dirty="0">
              <a:latin typeface="맑은 고딕" pitchFamily="50" charset="-127"/>
            </a:endParaRPr>
          </a:p>
          <a:p>
            <a:pPr algn="ctr"/>
            <a:r>
              <a:rPr lang="ko-KR" altLang="en-US" sz="1200" b="0" spc="-100" dirty="0">
                <a:latin typeface="맑은 고딕" pitchFamily="50" charset="-127"/>
              </a:rPr>
              <a:t>평가와 관련하여 도움이 될 수 있는 </a:t>
            </a:r>
            <a:r>
              <a:rPr lang="ko-KR" altLang="en-US" sz="1200" spc="-100" dirty="0">
                <a:latin typeface="맑은 고딕" pitchFamily="50" charset="-127"/>
              </a:rPr>
              <a:t>특허</a:t>
            </a:r>
            <a:r>
              <a:rPr lang="en-US" altLang="ko-KR" sz="1200" spc="-100" dirty="0">
                <a:latin typeface="맑은 고딕" pitchFamily="50" charset="-127"/>
              </a:rPr>
              <a:t>, </a:t>
            </a:r>
            <a:r>
              <a:rPr lang="ko-KR" altLang="en-US" sz="1200" spc="-100" dirty="0">
                <a:latin typeface="맑은 고딕" pitchFamily="50" charset="-127"/>
              </a:rPr>
              <a:t>시험성적서</a:t>
            </a:r>
            <a:r>
              <a:rPr lang="en-US" altLang="ko-KR" sz="1200" spc="-100" dirty="0">
                <a:latin typeface="맑은 고딕" pitchFamily="50" charset="-127"/>
              </a:rPr>
              <a:t>, </a:t>
            </a:r>
            <a:r>
              <a:rPr lang="ko-KR" altLang="en-US" sz="1200" spc="-100" dirty="0">
                <a:latin typeface="맑은 고딕" pitchFamily="50" charset="-127"/>
              </a:rPr>
              <a:t>거래처 현황 등</a:t>
            </a:r>
            <a:r>
              <a:rPr lang="ko-KR" altLang="en-US" sz="1200" b="0" spc="-100" dirty="0">
                <a:latin typeface="맑은 고딕" pitchFamily="50" charset="-127"/>
              </a:rPr>
              <a:t>으로 구성 바랍니다</a:t>
            </a:r>
            <a:r>
              <a:rPr lang="en-US" altLang="ko-KR" sz="1200" b="0" spc="-100" dirty="0">
                <a:latin typeface="맑은 고딕" pitchFamily="50" charset="-127"/>
              </a:rPr>
              <a:t>.</a:t>
            </a:r>
          </a:p>
          <a:p>
            <a:pPr algn="ctr"/>
            <a:endParaRPr lang="en-US" altLang="ko-KR" sz="1200" b="0" spc="-130" dirty="0">
              <a:solidFill>
                <a:schemeClr val="tx1">
                  <a:lumMod val="95000"/>
                  <a:lumOff val="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2837</TotalTime>
  <Words>2031</Words>
  <Application>Microsoft Office PowerPoint</Application>
  <PresentationFormat>와이드스크린</PresentationFormat>
  <Paragraphs>495</Paragraphs>
  <Slides>16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9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Windows 사용자</dc:creator>
  <cp:lastModifiedBy>USER</cp:lastModifiedBy>
  <cp:revision>318</cp:revision>
  <cp:lastPrinted>2026-02-26T06:57:12Z</cp:lastPrinted>
  <dcterms:created xsi:type="dcterms:W3CDTF">2018-09-11T00:09:52Z</dcterms:created>
  <dcterms:modified xsi:type="dcterms:W3CDTF">2026-02-26T07:32:30Z</dcterms:modified>
</cp:coreProperties>
</file>